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1A9E"/>
    <a:srgbClr val="B45724"/>
    <a:srgbClr val="D61A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79" y="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791380"/>
            <a:ext cx="8136904" cy="738664"/>
          </a:xfrm>
        </p:spPr>
        <p:txBody>
          <a:bodyPr wrap="square">
            <a:sp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717032"/>
            <a:ext cx="6400800" cy="228625"/>
          </a:xfrm>
        </p:spPr>
        <p:txBody>
          <a:bodyPr>
            <a:no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smtClean="0"/>
              <a:t>Klikk for å redigere undertittelstil i malen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528" y="188640"/>
            <a:ext cx="1341512" cy="224450"/>
          </a:xfrm>
          <a:prstGeom prst="rect">
            <a:avLst/>
          </a:prstGeom>
        </p:spPr>
        <p:txBody>
          <a:bodyPr/>
          <a:lstStyle>
            <a:lvl1pPr algn="l">
              <a:defRPr lang="nb-NO" sz="10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8" name="Bild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54192" y="188640"/>
            <a:ext cx="1810296" cy="18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49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479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06039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41446" y="1917700"/>
            <a:ext cx="3510000" cy="4247781"/>
          </a:xfrm>
        </p:spPr>
        <p:txBody>
          <a:bodyPr/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735066" y="1917700"/>
            <a:ext cx="3510000" cy="4247781"/>
          </a:xfrm>
        </p:spPr>
        <p:txBody>
          <a:bodyPr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15097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298939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31891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868127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38984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CL_PPT_mal-2.pd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791380"/>
            <a:ext cx="8136904" cy="738664"/>
          </a:xfrm>
        </p:spPr>
        <p:txBody>
          <a:bodyPr wrap="square">
            <a:sp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717032"/>
            <a:ext cx="6400800" cy="228625"/>
          </a:xfrm>
        </p:spPr>
        <p:txBody>
          <a:bodyPr>
            <a:no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smtClean="0"/>
              <a:t>Klikk for å redigere undertittelstil i malen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528" y="188640"/>
            <a:ext cx="1341512" cy="224450"/>
          </a:xfrm>
          <a:prstGeom prst="rect">
            <a:avLst/>
          </a:prstGeom>
        </p:spPr>
        <p:txBody>
          <a:bodyPr/>
          <a:lstStyle>
            <a:lvl1pPr algn="l">
              <a:defRPr lang="nb-NO" sz="10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8" name="Bild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54192" y="188640"/>
            <a:ext cx="1810296" cy="18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61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CL_PPT_mal-3.pd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791380"/>
            <a:ext cx="8136904" cy="738664"/>
          </a:xfrm>
        </p:spPr>
        <p:txBody>
          <a:bodyPr wrap="square">
            <a:sp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717032"/>
            <a:ext cx="6400800" cy="228625"/>
          </a:xfrm>
        </p:spPr>
        <p:txBody>
          <a:bodyPr>
            <a:no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smtClean="0"/>
              <a:t>Klikk for å redigere undertittelstil i malen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528" y="188640"/>
            <a:ext cx="1341512" cy="224450"/>
          </a:xfrm>
          <a:prstGeom prst="rect">
            <a:avLst/>
          </a:prstGeom>
        </p:spPr>
        <p:txBody>
          <a:bodyPr/>
          <a:lstStyle>
            <a:lvl1pPr algn="l">
              <a:defRPr lang="nb-NO" sz="10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8" name="Bild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54192" y="188640"/>
            <a:ext cx="1810296" cy="18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58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71903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 - uten kulepu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b-NO" dirty="0" smtClean="0"/>
              <a:t>Tekst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39795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 - uten kulepunkt - Rø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>
              <a:buNone/>
              <a:defRPr>
                <a:solidFill>
                  <a:srgbClr val="565659"/>
                </a:solidFill>
              </a:defRPr>
            </a:lvl1pPr>
          </a:lstStyle>
          <a:p>
            <a:pPr lvl="0"/>
            <a:r>
              <a:rPr lang="nb-NO" dirty="0" smtClean="0"/>
              <a:t>Tekst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58304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1446" y="1917699"/>
            <a:ext cx="3486538" cy="4031581"/>
          </a:xfrm>
        </p:spPr>
        <p:txBody>
          <a:bodyPr/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4698000" y="1917700"/>
            <a:ext cx="4132800" cy="4031580"/>
          </a:xfrm>
          <a:solidFill>
            <a:schemeClr val="bg1">
              <a:lumMod val="95000"/>
            </a:schemeClr>
          </a:solidFill>
        </p:spPr>
        <p:txBody>
          <a:bodyPr tIns="1512000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Sett inn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48665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C147-E5C9-4E5A-BFDA-02BE385E1D0E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941446" y="1917699"/>
            <a:ext cx="3486538" cy="4031581"/>
          </a:xfrm>
        </p:spPr>
        <p:txBody>
          <a:bodyPr/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13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4698000" y="1917700"/>
            <a:ext cx="4132800" cy="1943348"/>
          </a:xfrm>
          <a:solidFill>
            <a:schemeClr val="bg1">
              <a:lumMod val="95000"/>
            </a:schemeClr>
          </a:solidFill>
        </p:spPr>
        <p:txBody>
          <a:bodyPr tIns="1512000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Sett inn bilde</a:t>
            </a:r>
            <a:endParaRPr lang="nb-NO" dirty="0"/>
          </a:p>
        </p:txBody>
      </p:sp>
      <p:sp>
        <p:nvSpPr>
          <p:cNvPr id="15" name="Plassholder for bilde 7"/>
          <p:cNvSpPr>
            <a:spLocks noGrp="1"/>
          </p:cNvSpPr>
          <p:nvPr>
            <p:ph type="pic" sz="quarter" idx="14" hasCustomPrompt="1"/>
          </p:nvPr>
        </p:nvSpPr>
        <p:spPr>
          <a:xfrm>
            <a:off x="4698000" y="4005064"/>
            <a:ext cx="4132800" cy="1943348"/>
          </a:xfrm>
          <a:solidFill>
            <a:schemeClr val="bg1">
              <a:lumMod val="95000"/>
            </a:schemeClr>
          </a:solidFill>
        </p:spPr>
        <p:txBody>
          <a:bodyPr tIns="1512000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Sett inn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76985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410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6000" y="1124744"/>
            <a:ext cx="6218763" cy="33855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1446" y="1927373"/>
            <a:ext cx="7302962" cy="452596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4408" y="6525344"/>
            <a:ext cx="866056" cy="14401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900">
                <a:solidFill>
                  <a:srgbClr val="414042"/>
                </a:solidFill>
              </a:defRPr>
            </a:lvl1pPr>
          </a:lstStyle>
          <a:p>
            <a:fld id="{62F8C147-E5C9-4E5A-BFDA-02BE385E1D0E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9" name="Bilde 8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7668344" y="202317"/>
            <a:ext cx="1296144" cy="130339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0" y="0"/>
            <a:ext cx="7452320" cy="546100"/>
          </a:xfrm>
          <a:prstGeom prst="rect">
            <a:avLst/>
          </a:prstGeom>
        </p:spPr>
      </p:pic>
      <p:pic>
        <p:nvPicPr>
          <p:cNvPr id="10" name="Bilde 9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256480" y="1628800"/>
            <a:ext cx="8636000" cy="38100"/>
          </a:xfrm>
          <a:prstGeom prst="rect">
            <a:avLst/>
          </a:prstGeom>
        </p:spPr>
      </p:pic>
      <p:pic>
        <p:nvPicPr>
          <p:cNvPr id="21" name="Bilde 20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256480" y="6272213"/>
            <a:ext cx="8636000" cy="3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62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200" b="1" kern="1200">
          <a:solidFill>
            <a:srgbClr val="38AB67"/>
          </a:solidFill>
          <a:latin typeface="+mj-lt"/>
          <a:ea typeface="+mj-ea"/>
          <a:cs typeface="+mj-cs"/>
        </a:defRPr>
      </a:lvl1pPr>
    </p:titleStyle>
    <p:bodyStyle>
      <a:lvl1pPr marL="252000" indent="-25200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0"/>
        </a:spcBef>
        <a:buClr>
          <a:srgbClr val="38AB67"/>
        </a:buClr>
        <a:buFont typeface="Arial" panose="020B0604020202020204" pitchFamily="34" charset="0"/>
        <a:buChar char="•"/>
        <a:defRPr sz="1600" kern="1200">
          <a:solidFill>
            <a:srgbClr val="56565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Group 174"/>
          <p:cNvGrpSpPr/>
          <p:nvPr/>
        </p:nvGrpSpPr>
        <p:grpSpPr>
          <a:xfrm>
            <a:off x="24229" y="110409"/>
            <a:ext cx="9012267" cy="6584612"/>
            <a:chOff x="24229" y="110409"/>
            <a:chExt cx="9012267" cy="6584612"/>
          </a:xfrm>
        </p:grpSpPr>
        <p:grpSp>
          <p:nvGrpSpPr>
            <p:cNvPr id="170" name="Group 169"/>
            <p:cNvGrpSpPr/>
            <p:nvPr/>
          </p:nvGrpSpPr>
          <p:grpSpPr>
            <a:xfrm>
              <a:off x="24229" y="110409"/>
              <a:ext cx="9012267" cy="6584612"/>
              <a:chOff x="24229" y="110409"/>
              <a:chExt cx="9012267" cy="6584612"/>
            </a:xfrm>
          </p:grpSpPr>
          <p:cxnSp>
            <p:nvCxnSpPr>
              <p:cNvPr id="109" name="Straight Connector 276"/>
              <p:cNvCxnSpPr/>
              <p:nvPr/>
            </p:nvCxnSpPr>
            <p:spPr>
              <a:xfrm>
                <a:off x="2884873" y="605980"/>
                <a:ext cx="0" cy="2672316"/>
              </a:xfrm>
              <a:prstGeom prst="line">
                <a:avLst/>
              </a:prstGeom>
              <a:ln w="31750">
                <a:solidFill>
                  <a:srgbClr val="0070C0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311"/>
              <p:cNvCxnSpPr/>
              <p:nvPr/>
            </p:nvCxnSpPr>
            <p:spPr>
              <a:xfrm flipH="1">
                <a:off x="5745617" y="3140968"/>
                <a:ext cx="1562683" cy="0"/>
              </a:xfrm>
              <a:prstGeom prst="line">
                <a:avLst/>
              </a:prstGeom>
              <a:ln w="76200">
                <a:solidFill>
                  <a:schemeClr val="accent5">
                    <a:lumMod val="60000"/>
                    <a:lumOff val="4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311"/>
              <p:cNvCxnSpPr/>
              <p:nvPr/>
            </p:nvCxnSpPr>
            <p:spPr>
              <a:xfrm>
                <a:off x="6103015" y="1730213"/>
                <a:ext cx="0" cy="2477926"/>
              </a:xfrm>
              <a:prstGeom prst="line">
                <a:avLst/>
              </a:prstGeom>
              <a:ln w="7620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3" name="Rectangle 202"/>
              <p:cNvSpPr>
                <a:spLocks/>
              </p:cNvSpPr>
              <p:nvPr/>
            </p:nvSpPr>
            <p:spPr bwMode="auto">
              <a:xfrm>
                <a:off x="3519826" y="462455"/>
                <a:ext cx="1223997" cy="343483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square" lIns="91440" tIns="45720" rIns="9144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000"/>
                  </a:lnSpc>
                  <a:defRPr sz="1000"/>
                </a:pPr>
                <a:r>
                  <a:rPr lang="uk-UA" sz="900" b="1" dirty="0" smtClean="0">
                    <a:solidFill>
                      <a:schemeClr val="bg1"/>
                    </a:solidFill>
                  </a:rPr>
                  <a:t>Газогенератор</a:t>
                </a:r>
                <a:endParaRPr lang="nn-NO" sz="900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4" name="Group 203"/>
              <p:cNvGrpSpPr>
                <a:grpSpLocks/>
              </p:cNvGrpSpPr>
              <p:nvPr/>
            </p:nvGrpSpPr>
            <p:grpSpPr bwMode="auto">
              <a:xfrm>
                <a:off x="4191582" y="367346"/>
                <a:ext cx="553919" cy="101471"/>
                <a:chOff x="290" y="574"/>
                <a:chExt cx="545" cy="227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207" name="AutoShape 40"/>
                <p:cNvSpPr>
                  <a:spLocks/>
                </p:cNvSpPr>
                <p:nvPr/>
              </p:nvSpPr>
              <p:spPr bwMode="auto">
                <a:xfrm>
                  <a:off x="699" y="574"/>
                  <a:ext cx="136" cy="227"/>
                </a:xfrm>
                <a:prstGeom prst="rtTriangle">
                  <a:avLst/>
                </a:prstGeom>
                <a:grp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 anchorCtr="0"/>
                <a:lstStyle/>
                <a:p>
                  <a:endParaRPr lang="en-GB" sz="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8" name="AutoShape 41"/>
                <p:cNvSpPr>
                  <a:spLocks/>
                </p:cNvSpPr>
                <p:nvPr/>
              </p:nvSpPr>
              <p:spPr bwMode="auto">
                <a:xfrm>
                  <a:off x="563" y="574"/>
                  <a:ext cx="136" cy="227"/>
                </a:xfrm>
                <a:prstGeom prst="rtTriangle">
                  <a:avLst/>
                </a:prstGeom>
                <a:grp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 anchorCtr="0"/>
                <a:lstStyle/>
                <a:p>
                  <a:endParaRPr lang="en-GB" sz="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AutoShape 42"/>
                <p:cNvSpPr>
                  <a:spLocks/>
                </p:cNvSpPr>
                <p:nvPr/>
              </p:nvSpPr>
              <p:spPr bwMode="auto">
                <a:xfrm>
                  <a:off x="427" y="574"/>
                  <a:ext cx="136" cy="227"/>
                </a:xfrm>
                <a:prstGeom prst="rtTriangle">
                  <a:avLst/>
                </a:prstGeom>
                <a:grp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 anchorCtr="0"/>
                <a:lstStyle/>
                <a:p>
                  <a:endParaRPr lang="en-GB" sz="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AutoShape 43"/>
                <p:cNvSpPr>
                  <a:spLocks/>
                </p:cNvSpPr>
                <p:nvPr/>
              </p:nvSpPr>
              <p:spPr bwMode="auto">
                <a:xfrm>
                  <a:off x="290" y="574"/>
                  <a:ext cx="136" cy="227"/>
                </a:xfrm>
                <a:prstGeom prst="rtTriangle">
                  <a:avLst/>
                </a:prstGeom>
                <a:grp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 anchorCtr="0"/>
                <a:lstStyle/>
                <a:p>
                  <a:endParaRPr lang="en-GB" sz="9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63" name="TextBox 262"/>
              <p:cNvSpPr txBox="1"/>
              <p:nvPr/>
            </p:nvSpPr>
            <p:spPr>
              <a:xfrm>
                <a:off x="700530" y="705469"/>
                <a:ext cx="1226618" cy="2616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r>
                  <a:rPr lang="uk-UA" sz="1100" b="1" dirty="0" smtClean="0">
                    <a:solidFill>
                      <a:srgbClr val="0070C0"/>
                    </a:solidFill>
                  </a:rPr>
                  <a:t>Природний газ</a:t>
                </a:r>
                <a:endParaRPr lang="en-GB" sz="1100" b="1" dirty="0">
                  <a:solidFill>
                    <a:srgbClr val="0070C0"/>
                  </a:solidFill>
                </a:endParaRPr>
              </a:p>
            </p:txBody>
          </p:sp>
          <p:cxnSp>
            <p:nvCxnSpPr>
              <p:cNvPr id="277" name="Straight Connector 276"/>
              <p:cNvCxnSpPr/>
              <p:nvPr/>
            </p:nvCxnSpPr>
            <p:spPr>
              <a:xfrm flipV="1">
                <a:off x="65778" y="625035"/>
                <a:ext cx="3451405" cy="894"/>
              </a:xfrm>
              <a:prstGeom prst="line">
                <a:avLst/>
              </a:prstGeom>
              <a:ln w="31750">
                <a:solidFill>
                  <a:srgbClr val="0070C0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Straight Connector 278"/>
              <p:cNvCxnSpPr/>
              <p:nvPr/>
            </p:nvCxnSpPr>
            <p:spPr>
              <a:xfrm flipH="1">
                <a:off x="6435615" y="2030742"/>
                <a:ext cx="6523" cy="2352444"/>
              </a:xfrm>
              <a:prstGeom prst="line">
                <a:avLst/>
              </a:prstGeom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282"/>
              <p:cNvCxnSpPr/>
              <p:nvPr/>
            </p:nvCxnSpPr>
            <p:spPr>
              <a:xfrm>
                <a:off x="3988829" y="2049248"/>
                <a:ext cx="675826" cy="11600"/>
              </a:xfrm>
              <a:prstGeom prst="line">
                <a:avLst/>
              </a:prstGeom>
              <a:ln w="50800">
                <a:solidFill>
                  <a:schemeClr val="accent4">
                    <a:lumMod val="75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6" name="Oval 315"/>
              <p:cNvSpPr>
                <a:spLocks/>
              </p:cNvSpPr>
              <p:nvPr/>
            </p:nvSpPr>
            <p:spPr bwMode="auto">
              <a:xfrm>
                <a:off x="2033794" y="423505"/>
                <a:ext cx="396096" cy="341200"/>
              </a:xfrm>
              <a:prstGeom prst="ellipse">
                <a:avLst/>
              </a:prstGeom>
              <a:solidFill>
                <a:srgbClr val="B6E1E4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ЗВТ</a:t>
                </a:r>
                <a: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/>
                </a:r>
                <a:b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</a:b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0</a:t>
                </a:r>
                <a: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3</a:t>
                </a:r>
                <a:endParaRPr lang="nn-NO" sz="800" dirty="0">
                  <a:ln w="9525">
                    <a:solidFill>
                      <a:prstClr val="black"/>
                    </a:solidFill>
                  </a:ln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57" name="Group 156"/>
              <p:cNvGrpSpPr/>
              <p:nvPr/>
            </p:nvGrpSpPr>
            <p:grpSpPr>
              <a:xfrm>
                <a:off x="107504" y="4581128"/>
                <a:ext cx="2139475" cy="2113893"/>
                <a:chOff x="107504" y="3907355"/>
                <a:chExt cx="2139475" cy="2113893"/>
              </a:xfrm>
            </p:grpSpPr>
            <p:sp>
              <p:nvSpPr>
                <p:cNvPr id="129" name="Oval 128"/>
                <p:cNvSpPr>
                  <a:spLocks/>
                </p:cNvSpPr>
                <p:nvPr/>
              </p:nvSpPr>
              <p:spPr bwMode="auto">
                <a:xfrm>
                  <a:off x="179495" y="4794026"/>
                  <a:ext cx="364365" cy="368913"/>
                </a:xfrm>
                <a:prstGeom prst="ellipse">
                  <a:avLst/>
                </a:prstGeom>
                <a:solidFill>
                  <a:srgbClr val="B6E1E4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lIns="0" tIns="0" rIns="0" bIns="0" anchor="ctr" anchorCtr="0" upright="1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 sz="1000"/>
                  </a:pPr>
                  <a:r>
                    <a:rPr lang="uk-UA" sz="900" dirty="0" smtClean="0">
                      <a:ln w="9525">
                        <a:solidFill>
                          <a:prstClr val="black"/>
                        </a:solidFill>
                      </a:ln>
                      <a:solidFill>
                        <a:srgbClr val="000000"/>
                      </a:solidFill>
                      <a:cs typeface="Arial"/>
                    </a:rPr>
                    <a:t>ЗВТ</a:t>
                  </a:r>
                  <a:r>
                    <a:rPr lang="nn-NO" sz="800" dirty="0" smtClean="0">
                      <a:ln w="9525">
                        <a:solidFill>
                          <a:prstClr val="black"/>
                        </a:solidFill>
                      </a:ln>
                      <a:solidFill>
                        <a:srgbClr val="000000"/>
                      </a:solidFill>
                      <a:cs typeface="Arial"/>
                    </a:rPr>
                    <a:t>xx</a:t>
                  </a:r>
                  <a:endParaRPr lang="nn-NO" sz="800" dirty="0">
                    <a:ln w="9525">
                      <a:solidFill>
                        <a:prstClr val="black"/>
                      </a:solidFill>
                    </a:ln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5" name="TextBox 334"/>
                <p:cNvSpPr txBox="1"/>
                <p:nvPr/>
              </p:nvSpPr>
              <p:spPr>
                <a:xfrm>
                  <a:off x="539552" y="3973171"/>
                  <a:ext cx="1408676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k-UA" sz="900" b="1" dirty="0" smtClean="0">
                      <a:solidFill>
                        <a:prstClr val="black"/>
                      </a:solidFill>
                    </a:rPr>
                    <a:t>Джерело викидів</a:t>
                  </a:r>
                  <a:endParaRPr lang="en-GB" sz="900" b="1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6" name="TextBox 335"/>
                <p:cNvSpPr txBox="1"/>
                <p:nvPr/>
              </p:nvSpPr>
              <p:spPr>
                <a:xfrm>
                  <a:off x="539552" y="4383186"/>
                  <a:ext cx="1408676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k-UA" sz="900" b="1" dirty="0" smtClean="0">
                      <a:solidFill>
                        <a:prstClr val="black"/>
                      </a:solidFill>
                    </a:rPr>
                    <a:t>Точка викидів</a:t>
                  </a:r>
                  <a:endParaRPr lang="en-GB" sz="900" b="1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7" name="TextBox 336"/>
                <p:cNvSpPr txBox="1"/>
                <p:nvPr/>
              </p:nvSpPr>
              <p:spPr>
                <a:xfrm>
                  <a:off x="543861" y="4845664"/>
                  <a:ext cx="170311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k-UA" sz="900" b="1" dirty="0" smtClean="0">
                      <a:solidFill>
                        <a:prstClr val="black"/>
                      </a:solidFill>
                    </a:rPr>
                    <a:t>Засіб вимірювальної техніки</a:t>
                  </a:r>
                  <a:endParaRPr lang="en-GB" sz="900" b="1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" name="TextBox 337"/>
                <p:cNvSpPr txBox="1"/>
                <p:nvPr/>
              </p:nvSpPr>
              <p:spPr>
                <a:xfrm>
                  <a:off x="573991" y="5266551"/>
                  <a:ext cx="1408676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k-UA" sz="900" b="1" dirty="0" smtClean="0">
                      <a:solidFill>
                        <a:prstClr val="black"/>
                      </a:solidFill>
                    </a:rPr>
                    <a:t>Матеріальний потік</a:t>
                  </a:r>
                  <a:endParaRPr lang="en-GB" sz="900" b="1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1" name="Oval 340"/>
                <p:cNvSpPr>
                  <a:spLocks/>
                </p:cNvSpPr>
                <p:nvPr/>
              </p:nvSpPr>
              <p:spPr bwMode="auto">
                <a:xfrm>
                  <a:off x="107504" y="3907355"/>
                  <a:ext cx="405066" cy="379942"/>
                </a:xfrm>
                <a:prstGeom prst="ellipse">
                  <a:avLst/>
                </a:prstGeom>
                <a:solidFill>
                  <a:srgbClr val="FFFF99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square" lIns="0" tIns="45720" rIns="0" bIns="45720" anchor="ctr" anchorCtr="0" upright="1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 sz="1000"/>
                  </a:pPr>
                  <a:r>
                    <a:rPr lang="uk-UA" sz="900" b="1" dirty="0" smtClean="0">
                      <a:solidFill>
                        <a:srgbClr val="000000"/>
                      </a:solidFill>
                      <a:cs typeface="Arial"/>
                    </a:rPr>
                    <a:t>ДВ</a:t>
                  </a:r>
                  <a:r>
                    <a:rPr lang="nn-NO" sz="900" dirty="0" smtClean="0">
                      <a:solidFill>
                        <a:srgbClr val="000000"/>
                      </a:solidFill>
                      <a:cs typeface="Arial"/>
                    </a:rPr>
                    <a:t>xx</a:t>
                  </a:r>
                  <a:endParaRPr lang="nn-NO" sz="90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2" name="Oval 341"/>
                <p:cNvSpPr>
                  <a:spLocks/>
                </p:cNvSpPr>
                <p:nvPr/>
              </p:nvSpPr>
              <p:spPr bwMode="auto">
                <a:xfrm>
                  <a:off x="179512" y="4367369"/>
                  <a:ext cx="324000" cy="324000"/>
                </a:xfrm>
                <a:prstGeom prst="ellipse">
                  <a:avLst/>
                </a:prstGeom>
                <a:solidFill>
                  <a:srgbClr val="CCFFCC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lIns="0" tIns="45720" rIns="0" bIns="45720" anchor="ctr" anchorCtr="0" upright="1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 sz="1000"/>
                  </a:pPr>
                  <a:r>
                    <a:rPr lang="uk-UA" sz="900" b="1" dirty="0" smtClean="0">
                      <a:solidFill>
                        <a:srgbClr val="000000"/>
                      </a:solidFill>
                      <a:cs typeface="Arial"/>
                    </a:rPr>
                    <a:t>ТВ</a:t>
                  </a:r>
                  <a:r>
                    <a:rPr lang="nn-NO" sz="800" dirty="0" smtClean="0">
                      <a:solidFill>
                        <a:srgbClr val="000000"/>
                      </a:solidFill>
                      <a:cs typeface="Arial"/>
                    </a:rPr>
                    <a:t>xx</a:t>
                  </a:r>
                  <a:endParaRPr lang="nn-NO" sz="80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3" name="Oval 342"/>
                <p:cNvSpPr>
                  <a:spLocks/>
                </p:cNvSpPr>
                <p:nvPr/>
              </p:nvSpPr>
              <p:spPr bwMode="auto">
                <a:xfrm>
                  <a:off x="180906" y="5232778"/>
                  <a:ext cx="324000" cy="324000"/>
                </a:xfrm>
                <a:prstGeom prst="ellipse">
                  <a:avLst/>
                </a:prstGeom>
                <a:solidFill>
                  <a:srgbClr val="FF000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square" lIns="0" tIns="0" rIns="0" bIns="0" anchor="ctr" anchorCtr="0" upright="1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 sz="1000"/>
                  </a:pPr>
                  <a:r>
                    <a:rPr lang="uk-UA" sz="900" b="1" dirty="0" smtClean="0">
                      <a:solidFill>
                        <a:prstClr val="white"/>
                      </a:solidFill>
                      <a:cs typeface="Arial"/>
                    </a:rPr>
                    <a:t>П</a:t>
                  </a:r>
                  <a:r>
                    <a:rPr lang="nn-NO" sz="800" dirty="0" smtClean="0">
                      <a:solidFill>
                        <a:prstClr val="white"/>
                      </a:solidFill>
                      <a:cs typeface="Arial"/>
                    </a:rPr>
                    <a:t>xx</a:t>
                  </a:r>
                  <a:endParaRPr lang="nn-NO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46" name="TextBox 345"/>
                <p:cNvSpPr txBox="1"/>
                <p:nvPr/>
              </p:nvSpPr>
              <p:spPr>
                <a:xfrm>
                  <a:off x="551937" y="5733256"/>
                  <a:ext cx="1319719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k-UA" sz="900" b="1" dirty="0" smtClean="0">
                      <a:solidFill>
                        <a:prstClr val="black"/>
                      </a:solidFill>
                    </a:rPr>
                    <a:t>Точка відбору проб</a:t>
                  </a:r>
                  <a:endParaRPr lang="uk-UA" sz="900" b="1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5" name="Isosceles Triangle 134"/>
                <p:cNvSpPr>
                  <a:spLocks noChangeArrowheads="1"/>
                </p:cNvSpPr>
                <p:nvPr/>
              </p:nvSpPr>
              <p:spPr bwMode="auto">
                <a:xfrm flipV="1">
                  <a:off x="123449" y="5661248"/>
                  <a:ext cx="468000" cy="360000"/>
                </a:xfrm>
                <a:prstGeom prst="triangl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 algn="ctr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/>
              </p:spPr>
              <p:txBody>
                <a:bodyPr wrap="none" lIns="0" tIns="0" rIns="0" bIns="0" anchor="t" anchorCtr="0" upright="1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 sz="1000"/>
                  </a:pPr>
                  <a:endParaRPr lang="uk-UA" sz="700" b="1" dirty="0" smtClean="0">
                    <a:solidFill>
                      <a:srgbClr val="313132">
                        <a:lumMod val="50000"/>
                      </a:srgbClr>
                    </a:solidFill>
                  </a:endParaRPr>
                </a:p>
                <a:p>
                  <a:pPr algn="ctr">
                    <a:defRPr sz="1000"/>
                  </a:pPr>
                  <a:r>
                    <a:rPr lang="uk-UA" sz="700" b="1" dirty="0" smtClean="0">
                      <a:solidFill>
                        <a:srgbClr val="313132">
                          <a:lumMod val="50000"/>
                        </a:srgbClr>
                      </a:solidFill>
                    </a:rPr>
                    <a:t>ТВП</a:t>
                  </a:r>
                  <a:endParaRPr lang="nn-NO" sz="700" b="1" dirty="0">
                    <a:solidFill>
                      <a:srgbClr val="313132">
                        <a:lumMod val="50000"/>
                      </a:srgbClr>
                    </a:solidFill>
                  </a:endParaRPr>
                </a:p>
              </p:txBody>
            </p:sp>
          </p:grpSp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81099" y="1648025"/>
                <a:ext cx="932849" cy="577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448" y="1670520"/>
                <a:ext cx="1005086" cy="457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51" name="Straight Connector 282"/>
              <p:cNvCxnSpPr/>
              <p:nvPr/>
            </p:nvCxnSpPr>
            <p:spPr>
              <a:xfrm flipV="1">
                <a:off x="1079014" y="2024844"/>
                <a:ext cx="2145413" cy="11384"/>
              </a:xfrm>
              <a:prstGeom prst="line">
                <a:avLst/>
              </a:prstGeom>
              <a:ln w="50800">
                <a:solidFill>
                  <a:schemeClr val="accent4">
                    <a:lumMod val="75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7" name="TextBox 176"/>
              <p:cNvSpPr txBox="1"/>
              <p:nvPr/>
            </p:nvSpPr>
            <p:spPr>
              <a:xfrm>
                <a:off x="1165590" y="1726366"/>
                <a:ext cx="724878" cy="2616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r>
                  <a:rPr lang="uk-UA" sz="1100" b="1" dirty="0" smtClean="0">
                    <a:solidFill>
                      <a:prstClr val="black"/>
                    </a:solidFill>
                  </a:rPr>
                  <a:t>Вугілля</a:t>
                </a:r>
                <a:endParaRPr lang="en-GB" sz="1100" b="1" dirty="0">
                  <a:solidFill>
                    <a:prstClr val="black"/>
                  </a:solidFill>
                </a:endParaRPr>
              </a:p>
            </p:txBody>
          </p:sp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29" y="2368896"/>
                <a:ext cx="1618464" cy="802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95" name="Straight Connector 311"/>
              <p:cNvCxnSpPr/>
              <p:nvPr/>
            </p:nvCxnSpPr>
            <p:spPr>
              <a:xfrm>
                <a:off x="1577924" y="2910219"/>
                <a:ext cx="4500751" cy="0"/>
              </a:xfrm>
              <a:prstGeom prst="line">
                <a:avLst/>
              </a:prstGeom>
              <a:ln w="76200">
                <a:solidFill>
                  <a:schemeClr val="bg2">
                    <a:lumMod val="5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Oval 213"/>
              <p:cNvSpPr>
                <a:spLocks/>
              </p:cNvSpPr>
              <p:nvPr/>
            </p:nvSpPr>
            <p:spPr bwMode="auto">
              <a:xfrm>
                <a:off x="4407496" y="113117"/>
                <a:ext cx="396000" cy="396000"/>
              </a:xfrm>
              <a:prstGeom prst="ellipse">
                <a:avLst/>
              </a:prstGeom>
              <a:solidFill>
                <a:srgbClr val="CCFFCC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900" b="1" dirty="0" smtClean="0">
                    <a:solidFill>
                      <a:prstClr val="black"/>
                    </a:solidFill>
                  </a:rPr>
                  <a:t>ТВ03</a:t>
                </a:r>
                <a:endParaRPr lang="nn-NO" sz="9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Oval 342"/>
              <p:cNvSpPr>
                <a:spLocks/>
              </p:cNvSpPr>
              <p:nvPr/>
            </p:nvSpPr>
            <p:spPr bwMode="auto">
              <a:xfrm>
                <a:off x="1358681" y="367346"/>
                <a:ext cx="406671" cy="363520"/>
              </a:xfrm>
              <a:prstGeom prst="ellipse">
                <a:avLst/>
              </a:prstGeom>
              <a:solidFill>
                <a:srgbClr val="FF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0" rIns="0" bIns="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1200" b="1" dirty="0" smtClean="0">
                    <a:solidFill>
                      <a:prstClr val="white"/>
                    </a:solidFill>
                    <a:cs typeface="Arial"/>
                  </a:rPr>
                  <a:t>П03</a:t>
                </a:r>
                <a:endParaRPr lang="nn-NO" sz="1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1948228" y="2474282"/>
                <a:ext cx="968535" cy="430887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r>
                  <a:rPr lang="uk-UA" sz="1100" b="1" dirty="0" smtClean="0">
                    <a:solidFill>
                      <a:prstClr val="black"/>
                    </a:solidFill>
                  </a:rPr>
                  <a:t>Сировинна</a:t>
                </a:r>
                <a:r>
                  <a:rPr lang="en-US" sz="1100" b="1" dirty="0" smtClean="0">
                    <a:solidFill>
                      <a:prstClr val="black"/>
                    </a:solidFill>
                  </a:rPr>
                  <a:t/>
                </a:r>
                <a:br>
                  <a:rPr lang="en-US" sz="1100" b="1" dirty="0" smtClean="0">
                    <a:solidFill>
                      <a:prstClr val="black"/>
                    </a:solidFill>
                  </a:rPr>
                </a:br>
                <a:r>
                  <a:rPr lang="uk-UA" sz="1100" b="1" dirty="0" smtClean="0">
                    <a:solidFill>
                      <a:prstClr val="black"/>
                    </a:solidFill>
                  </a:rPr>
                  <a:t>суміш</a:t>
                </a:r>
                <a:endParaRPr lang="en-GB" sz="11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116" name="Straight Connector 311"/>
              <p:cNvCxnSpPr/>
              <p:nvPr/>
            </p:nvCxnSpPr>
            <p:spPr>
              <a:xfrm flipH="1">
                <a:off x="5745617" y="4592726"/>
                <a:ext cx="1435608" cy="0"/>
              </a:xfrm>
              <a:prstGeom prst="line">
                <a:avLst/>
              </a:prstGeom>
              <a:ln w="76200">
                <a:solidFill>
                  <a:schemeClr val="accent5">
                    <a:lumMod val="60000"/>
                    <a:lumOff val="40000"/>
                  </a:schemeClr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311"/>
              <p:cNvCxnSpPr/>
              <p:nvPr/>
            </p:nvCxnSpPr>
            <p:spPr>
              <a:xfrm flipV="1">
                <a:off x="5776449" y="2204864"/>
                <a:ext cx="0" cy="2407096"/>
              </a:xfrm>
              <a:prstGeom prst="line">
                <a:avLst/>
              </a:prstGeom>
              <a:ln w="76200">
                <a:solidFill>
                  <a:schemeClr val="accent5">
                    <a:lumMod val="60000"/>
                    <a:lumOff val="40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311"/>
              <p:cNvCxnSpPr/>
              <p:nvPr/>
            </p:nvCxnSpPr>
            <p:spPr>
              <a:xfrm flipH="1" flipV="1">
                <a:off x="4355976" y="4581128"/>
                <a:ext cx="1440160" cy="11599"/>
              </a:xfrm>
              <a:prstGeom prst="line">
                <a:avLst/>
              </a:prstGeom>
              <a:ln w="76200">
                <a:solidFill>
                  <a:schemeClr val="accent5">
                    <a:lumMod val="60000"/>
                    <a:lumOff val="40000"/>
                  </a:schemeClr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AutoShape 45"/>
              <p:cNvSpPr>
                <a:spLocks/>
              </p:cNvSpPr>
              <p:nvPr/>
            </p:nvSpPr>
            <p:spPr bwMode="auto">
              <a:xfrm rot="21280293">
                <a:off x="4963040" y="164425"/>
                <a:ext cx="1126609" cy="464097"/>
              </a:xfrm>
              <a:prstGeom prst="cloudCallout">
                <a:avLst>
                  <a:gd name="adj1" fmla="val -68908"/>
                  <a:gd name="adj2" fmla="val 11362"/>
                </a:avLst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900"/>
                  </a:lnSpc>
                  <a:defRPr sz="1000"/>
                </a:pPr>
                <a:endParaRPr lang="nn-NO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/>
                </a:endParaRPr>
              </a:p>
              <a:p>
                <a:pPr algn="ctr">
                  <a:lnSpc>
                    <a:spcPts val="900"/>
                  </a:lnSpc>
                  <a:defRPr sz="1000"/>
                </a:pPr>
                <a:r>
                  <a:rPr lang="nn-NO" sz="12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/>
                  </a:rPr>
                  <a:t>CO</a:t>
                </a:r>
                <a:r>
                  <a:rPr lang="nn-NO" sz="1200" b="1" baseline="-250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/>
                  </a:rPr>
                  <a:t>2</a:t>
                </a:r>
                <a:endParaRPr lang="nn-NO" sz="1200" b="1" baseline="-250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/>
                </a:endParaRPr>
              </a:p>
              <a:p>
                <a:pPr algn="ctr">
                  <a:defRPr sz="1000"/>
                </a:pPr>
                <a:endParaRPr lang="nn-NO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TextBox 133"/>
              <p:cNvSpPr txBox="1"/>
              <p:nvPr/>
            </p:nvSpPr>
            <p:spPr>
              <a:xfrm>
                <a:off x="5292080" y="4653136"/>
                <a:ext cx="769763" cy="276999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r>
                  <a:rPr lang="uk-UA" sz="1200" b="1" dirty="0" smtClean="0">
                    <a:solidFill>
                      <a:srgbClr val="00B050"/>
                    </a:solidFill>
                  </a:rPr>
                  <a:t>Клінкер</a:t>
                </a:r>
                <a:endParaRPr lang="en-GB" sz="1200" b="1" dirty="0">
                  <a:solidFill>
                    <a:srgbClr val="00B050"/>
                  </a:solidFill>
                </a:endParaRPr>
              </a:p>
            </p:txBody>
          </p:sp>
          <p:sp>
            <p:nvSpPr>
              <p:cNvPr id="146" name="TextBox 145"/>
              <p:cNvSpPr txBox="1"/>
              <p:nvPr/>
            </p:nvSpPr>
            <p:spPr>
              <a:xfrm>
                <a:off x="3158881" y="1233006"/>
                <a:ext cx="1132041" cy="25391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r>
                  <a:rPr lang="uk-UA" sz="1050" b="1" i="1" dirty="0" smtClean="0">
                    <a:solidFill>
                      <a:prstClr val="black"/>
                    </a:solidFill>
                  </a:rPr>
                  <a:t>Склад вугілля</a:t>
                </a:r>
                <a:endParaRPr lang="en-GB" sz="1050" b="1" i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Блок-схема: память с прямым доступом 79"/>
              <p:cNvSpPr/>
              <p:nvPr/>
            </p:nvSpPr>
            <p:spPr>
              <a:xfrm rot="20584629">
                <a:off x="7097875" y="1742079"/>
                <a:ext cx="1531559" cy="298804"/>
              </a:xfrm>
              <a:prstGeom prst="flowChartMagneticDrum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1200" b="1" dirty="0" smtClean="0">
                    <a:solidFill>
                      <a:schemeClr val="tx1"/>
                    </a:solidFill>
                  </a:rPr>
                  <a:t>Піч №1</a:t>
                </a:r>
                <a:endParaRPr lang="ru-RU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Блок-схема: память с прямым доступом 80"/>
              <p:cNvSpPr/>
              <p:nvPr/>
            </p:nvSpPr>
            <p:spPr>
              <a:xfrm rot="20584629">
                <a:off x="7085337" y="2661819"/>
                <a:ext cx="1531559" cy="298804"/>
              </a:xfrm>
              <a:prstGeom prst="flowChartMagneticDrum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1200" b="1" dirty="0" smtClean="0">
                    <a:solidFill>
                      <a:schemeClr val="tx1"/>
                    </a:solidFill>
                  </a:rPr>
                  <a:t>Піч №2</a:t>
                </a:r>
                <a:endParaRPr lang="ru-RU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Блок-схема: память с прямым доступом 81"/>
              <p:cNvSpPr/>
              <p:nvPr/>
            </p:nvSpPr>
            <p:spPr>
              <a:xfrm rot="20584629">
                <a:off x="6944014" y="4137895"/>
                <a:ext cx="1531559" cy="298804"/>
              </a:xfrm>
              <a:prstGeom prst="flowChartMagneticDrum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1200" b="1" dirty="0" smtClean="0">
                    <a:solidFill>
                      <a:schemeClr val="tx1"/>
                    </a:solidFill>
                  </a:rPr>
                  <a:t>Піч №3</a:t>
                </a:r>
                <a:endParaRPr lang="ru-RU" sz="12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8" name="Straight Connector 311"/>
              <p:cNvCxnSpPr/>
              <p:nvPr/>
            </p:nvCxnSpPr>
            <p:spPr>
              <a:xfrm flipH="1">
                <a:off x="6078675" y="1760437"/>
                <a:ext cx="1757411" cy="12379"/>
              </a:xfrm>
              <a:prstGeom prst="line">
                <a:avLst/>
              </a:prstGeom>
              <a:ln w="76200">
                <a:solidFill>
                  <a:schemeClr val="bg2">
                    <a:lumMod val="50000"/>
                  </a:schemeClr>
                </a:solidFill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280"/>
              <p:cNvCxnSpPr/>
              <p:nvPr/>
            </p:nvCxnSpPr>
            <p:spPr>
              <a:xfrm>
                <a:off x="6435614" y="2019143"/>
                <a:ext cx="695421" cy="17301"/>
              </a:xfrm>
              <a:prstGeom prst="line">
                <a:avLst/>
              </a:prstGeom>
              <a:ln w="38100">
                <a:solidFill>
                  <a:schemeClr val="accent4">
                    <a:lumMod val="75000"/>
                  </a:schemeClr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280"/>
              <p:cNvCxnSpPr/>
              <p:nvPr/>
            </p:nvCxnSpPr>
            <p:spPr>
              <a:xfrm flipV="1">
                <a:off x="6429910" y="2910219"/>
                <a:ext cx="709393" cy="12314"/>
              </a:xfrm>
              <a:prstGeom prst="line">
                <a:avLst/>
              </a:prstGeom>
              <a:ln w="38100">
                <a:solidFill>
                  <a:schemeClr val="accent4">
                    <a:lumMod val="75000"/>
                  </a:schemeClr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280"/>
              <p:cNvCxnSpPr/>
              <p:nvPr/>
            </p:nvCxnSpPr>
            <p:spPr>
              <a:xfrm flipV="1">
                <a:off x="6429910" y="4370102"/>
                <a:ext cx="590362" cy="6542"/>
              </a:xfrm>
              <a:prstGeom prst="line">
                <a:avLst/>
              </a:prstGeom>
              <a:ln w="38100">
                <a:solidFill>
                  <a:schemeClr val="accent4">
                    <a:lumMod val="75000"/>
                  </a:schemeClr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311"/>
              <p:cNvCxnSpPr>
                <a:stCxn id="81" idx="0"/>
              </p:cNvCxnSpPr>
              <p:nvPr/>
            </p:nvCxnSpPr>
            <p:spPr>
              <a:xfrm flipH="1">
                <a:off x="6074266" y="2668288"/>
                <a:ext cx="1733362" cy="17591"/>
              </a:xfrm>
              <a:prstGeom prst="line">
                <a:avLst/>
              </a:prstGeom>
              <a:ln w="76200">
                <a:solidFill>
                  <a:schemeClr val="bg2">
                    <a:lumMod val="50000"/>
                  </a:schemeClr>
                </a:solidFill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311"/>
              <p:cNvCxnSpPr/>
              <p:nvPr/>
            </p:nvCxnSpPr>
            <p:spPr>
              <a:xfrm flipH="1">
                <a:off x="6065666" y="4221088"/>
                <a:ext cx="1386654" cy="0"/>
              </a:xfrm>
              <a:prstGeom prst="line">
                <a:avLst/>
              </a:prstGeom>
              <a:ln w="76200">
                <a:solidFill>
                  <a:schemeClr val="bg2">
                    <a:lumMod val="50000"/>
                  </a:schemeClr>
                </a:solidFill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311"/>
              <p:cNvCxnSpPr/>
              <p:nvPr/>
            </p:nvCxnSpPr>
            <p:spPr>
              <a:xfrm flipH="1">
                <a:off x="5745621" y="2230612"/>
                <a:ext cx="1562683" cy="0"/>
              </a:xfrm>
              <a:prstGeom prst="line">
                <a:avLst/>
              </a:prstGeom>
              <a:ln w="76200">
                <a:solidFill>
                  <a:schemeClr val="accent5">
                    <a:lumMod val="60000"/>
                    <a:lumOff val="4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AutoShape 45"/>
              <p:cNvSpPr>
                <a:spLocks/>
              </p:cNvSpPr>
              <p:nvPr/>
            </p:nvSpPr>
            <p:spPr bwMode="auto">
              <a:xfrm rot="21280293">
                <a:off x="7445253" y="185109"/>
                <a:ext cx="776928" cy="432176"/>
              </a:xfrm>
              <a:prstGeom prst="cloudCallout">
                <a:avLst>
                  <a:gd name="adj1" fmla="val 119595"/>
                  <a:gd name="adj2" fmla="val 63373"/>
                </a:avLst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900"/>
                  </a:lnSpc>
                  <a:defRPr sz="1000"/>
                </a:pPr>
                <a:endParaRPr lang="nn-NO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/>
                </a:endParaRPr>
              </a:p>
              <a:p>
                <a:pPr algn="ctr">
                  <a:lnSpc>
                    <a:spcPts val="900"/>
                  </a:lnSpc>
                  <a:defRPr sz="1000"/>
                </a:pPr>
                <a:r>
                  <a:rPr lang="nn-NO" sz="12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/>
                  </a:rPr>
                  <a:t>CO</a:t>
                </a:r>
                <a:r>
                  <a:rPr lang="nn-NO" sz="1200" b="1" baseline="-250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/>
                  </a:rPr>
                  <a:t>2</a:t>
                </a:r>
                <a:endParaRPr lang="nn-NO" sz="1200" b="1" baseline="-250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/>
                </a:endParaRPr>
              </a:p>
              <a:p>
                <a:pPr algn="ctr">
                  <a:defRPr sz="1000"/>
                </a:pPr>
                <a:endParaRPr lang="nn-NO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Трапеция 92"/>
              <p:cNvSpPr/>
              <p:nvPr/>
            </p:nvSpPr>
            <p:spPr>
              <a:xfrm>
                <a:off x="8604448" y="2852936"/>
                <a:ext cx="328605" cy="1014107"/>
              </a:xfrm>
              <a:prstGeom prst="trapezoid">
                <a:avLst/>
              </a:prstGeom>
              <a:solidFill>
                <a:srgbClr val="FFC00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13" name="Straight Connector 276"/>
              <p:cNvCxnSpPr/>
              <p:nvPr/>
            </p:nvCxnSpPr>
            <p:spPr>
              <a:xfrm flipV="1">
                <a:off x="2884873" y="3232867"/>
                <a:ext cx="3831153" cy="19891"/>
              </a:xfrm>
              <a:prstGeom prst="line">
                <a:avLst/>
              </a:prstGeom>
              <a:ln w="31750">
                <a:solidFill>
                  <a:srgbClr val="0070C0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276"/>
              <p:cNvCxnSpPr/>
              <p:nvPr/>
            </p:nvCxnSpPr>
            <p:spPr>
              <a:xfrm>
                <a:off x="6716026" y="2154752"/>
                <a:ext cx="0" cy="2341792"/>
              </a:xfrm>
              <a:prstGeom prst="line">
                <a:avLst/>
              </a:prstGeom>
              <a:ln w="31750">
                <a:solidFill>
                  <a:srgbClr val="0070C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276"/>
              <p:cNvCxnSpPr/>
              <p:nvPr/>
            </p:nvCxnSpPr>
            <p:spPr>
              <a:xfrm>
                <a:off x="6703430" y="2996952"/>
                <a:ext cx="415067" cy="1079"/>
              </a:xfrm>
              <a:prstGeom prst="line">
                <a:avLst/>
              </a:prstGeom>
              <a:ln w="31750">
                <a:solidFill>
                  <a:srgbClr val="0070C0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276"/>
              <p:cNvCxnSpPr/>
              <p:nvPr/>
            </p:nvCxnSpPr>
            <p:spPr>
              <a:xfrm>
                <a:off x="6698636" y="4496544"/>
                <a:ext cx="351003" cy="0"/>
              </a:xfrm>
              <a:prstGeom prst="line">
                <a:avLst/>
              </a:prstGeom>
              <a:ln w="31750">
                <a:solidFill>
                  <a:srgbClr val="0070C0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6"/>
              <p:cNvCxnSpPr/>
              <p:nvPr/>
            </p:nvCxnSpPr>
            <p:spPr>
              <a:xfrm>
                <a:off x="6698635" y="2131740"/>
                <a:ext cx="440668" cy="0"/>
              </a:xfrm>
              <a:prstGeom prst="line">
                <a:avLst/>
              </a:prstGeom>
              <a:ln w="31750">
                <a:solidFill>
                  <a:srgbClr val="0070C0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Oval 188"/>
              <p:cNvSpPr>
                <a:spLocks/>
              </p:cNvSpPr>
              <p:nvPr/>
            </p:nvSpPr>
            <p:spPr bwMode="auto">
              <a:xfrm>
                <a:off x="4338555" y="693794"/>
                <a:ext cx="396000" cy="396000"/>
              </a:xfrm>
              <a:prstGeom prst="ellipse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800" b="1" dirty="0" smtClean="0">
                    <a:solidFill>
                      <a:srgbClr val="000000"/>
                    </a:solidFill>
                    <a:cs typeface="Arial"/>
                  </a:rPr>
                  <a:t>ДВ04</a:t>
                </a:r>
                <a:endParaRPr lang="nn-NO" sz="8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149" name="Straight Connector 311"/>
              <p:cNvCxnSpPr/>
              <p:nvPr/>
            </p:nvCxnSpPr>
            <p:spPr>
              <a:xfrm flipH="1">
                <a:off x="2221837" y="5373216"/>
                <a:ext cx="5086467" cy="0"/>
              </a:xfrm>
              <a:prstGeom prst="line">
                <a:avLst/>
              </a:prstGeom>
              <a:ln w="76200">
                <a:solidFill>
                  <a:srgbClr val="D61A06"/>
                </a:solidFill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2" name="TextBox 151"/>
              <p:cNvSpPr txBox="1"/>
              <p:nvPr/>
            </p:nvSpPr>
            <p:spPr>
              <a:xfrm>
                <a:off x="4283968" y="5088483"/>
                <a:ext cx="1950021" cy="276999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r>
                  <a:rPr lang="uk-UA" sz="1200" b="1" dirty="0" smtClean="0">
                    <a:solidFill>
                      <a:srgbClr val="D61A06"/>
                    </a:solidFill>
                  </a:rPr>
                  <a:t>Альтернативне паливо</a:t>
                </a:r>
                <a:endParaRPr lang="en-GB" sz="1200" b="1" dirty="0">
                  <a:solidFill>
                    <a:srgbClr val="D61A06"/>
                  </a:solidFill>
                </a:endParaRPr>
              </a:p>
            </p:txBody>
          </p:sp>
          <p:sp>
            <p:nvSpPr>
              <p:cNvPr id="154" name="Oval 342"/>
              <p:cNvSpPr>
                <a:spLocks/>
              </p:cNvSpPr>
              <p:nvPr/>
            </p:nvSpPr>
            <p:spPr bwMode="auto">
              <a:xfrm>
                <a:off x="3724902" y="5166107"/>
                <a:ext cx="432450" cy="350880"/>
              </a:xfrm>
              <a:prstGeom prst="ellipse">
                <a:avLst/>
              </a:prstGeom>
              <a:solidFill>
                <a:srgbClr val="FF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0" rIns="0" bIns="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1200" b="1" dirty="0" smtClean="0">
                    <a:solidFill>
                      <a:prstClr val="white"/>
                    </a:solidFill>
                    <a:cs typeface="Arial"/>
                  </a:rPr>
                  <a:t>П04</a:t>
                </a:r>
                <a:endParaRPr lang="nn-NO" sz="1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9" name="Oval 188"/>
              <p:cNvSpPr>
                <a:spLocks/>
              </p:cNvSpPr>
              <p:nvPr/>
            </p:nvSpPr>
            <p:spPr bwMode="auto">
              <a:xfrm>
                <a:off x="8042570" y="1398848"/>
                <a:ext cx="396000" cy="396000"/>
              </a:xfrm>
              <a:prstGeom prst="ellipse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800" b="1" dirty="0" smtClean="0">
                    <a:solidFill>
                      <a:srgbClr val="000000"/>
                    </a:solidFill>
                    <a:cs typeface="Arial"/>
                  </a:rPr>
                  <a:t>ДВ01</a:t>
                </a:r>
                <a:endParaRPr lang="nn-NO" sz="8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Oval 188"/>
              <p:cNvSpPr>
                <a:spLocks/>
              </p:cNvSpPr>
              <p:nvPr/>
            </p:nvSpPr>
            <p:spPr bwMode="auto">
              <a:xfrm>
                <a:off x="8042570" y="2204864"/>
                <a:ext cx="396000" cy="396000"/>
              </a:xfrm>
              <a:prstGeom prst="ellipse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800" b="1" dirty="0" smtClean="0">
                    <a:solidFill>
                      <a:srgbClr val="000000"/>
                    </a:solidFill>
                    <a:cs typeface="Arial"/>
                  </a:rPr>
                  <a:t>ДВ02</a:t>
                </a:r>
                <a:endParaRPr lang="nn-NO" sz="8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Oval 188"/>
              <p:cNvSpPr>
                <a:spLocks/>
              </p:cNvSpPr>
              <p:nvPr/>
            </p:nvSpPr>
            <p:spPr bwMode="auto">
              <a:xfrm>
                <a:off x="7942386" y="3702175"/>
                <a:ext cx="396000" cy="396000"/>
              </a:xfrm>
              <a:prstGeom prst="ellipse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800" b="1" dirty="0" smtClean="0">
                    <a:solidFill>
                      <a:srgbClr val="000000"/>
                    </a:solidFill>
                    <a:cs typeface="Arial"/>
                  </a:rPr>
                  <a:t>ДВ03</a:t>
                </a:r>
                <a:endParaRPr lang="nn-NO" sz="8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Oval 342"/>
              <p:cNvSpPr>
                <a:spLocks/>
              </p:cNvSpPr>
              <p:nvPr/>
            </p:nvSpPr>
            <p:spPr bwMode="auto">
              <a:xfrm>
                <a:off x="2027517" y="1839143"/>
                <a:ext cx="449548" cy="360000"/>
              </a:xfrm>
              <a:prstGeom prst="ellipse">
                <a:avLst/>
              </a:prstGeom>
              <a:solidFill>
                <a:srgbClr val="FF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0" rIns="0" bIns="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1200" b="1" dirty="0" smtClean="0">
                    <a:solidFill>
                      <a:prstClr val="white"/>
                    </a:solidFill>
                    <a:cs typeface="Arial"/>
                  </a:rPr>
                  <a:t>П02</a:t>
                </a:r>
                <a:endParaRPr lang="nn-NO" sz="1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6" name="Oval 342"/>
              <p:cNvSpPr>
                <a:spLocks/>
              </p:cNvSpPr>
              <p:nvPr/>
            </p:nvSpPr>
            <p:spPr bwMode="auto">
              <a:xfrm>
                <a:off x="4788024" y="4365104"/>
                <a:ext cx="439376" cy="395941"/>
              </a:xfrm>
              <a:prstGeom prst="ellipse">
                <a:avLst/>
              </a:prstGeom>
              <a:solidFill>
                <a:srgbClr val="FF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0" rIns="0" bIns="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1200" b="1" dirty="0" smtClean="0">
                    <a:solidFill>
                      <a:prstClr val="white"/>
                    </a:solidFill>
                    <a:cs typeface="Arial"/>
                  </a:rPr>
                  <a:t>П01</a:t>
                </a:r>
                <a:endParaRPr lang="nn-NO" sz="1200" b="1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59" name="Straight Connector 311"/>
              <p:cNvCxnSpPr/>
              <p:nvPr/>
            </p:nvCxnSpPr>
            <p:spPr>
              <a:xfrm flipH="1">
                <a:off x="2209173" y="5810686"/>
                <a:ext cx="5500620" cy="0"/>
              </a:xfrm>
              <a:prstGeom prst="line">
                <a:avLst/>
              </a:prstGeom>
              <a:ln w="76200">
                <a:solidFill>
                  <a:schemeClr val="accent1">
                    <a:lumMod val="75000"/>
                  </a:schemeClr>
                </a:solidFill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Oval 342"/>
              <p:cNvSpPr>
                <a:spLocks/>
              </p:cNvSpPr>
              <p:nvPr/>
            </p:nvSpPr>
            <p:spPr bwMode="auto">
              <a:xfrm>
                <a:off x="3930423" y="5583128"/>
                <a:ext cx="432450" cy="350880"/>
              </a:xfrm>
              <a:prstGeom prst="ellipse">
                <a:avLst/>
              </a:prstGeom>
              <a:solidFill>
                <a:srgbClr val="FF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0" rIns="0" bIns="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1200" b="1" dirty="0" smtClean="0">
                    <a:solidFill>
                      <a:prstClr val="white"/>
                    </a:solidFill>
                    <a:cs typeface="Arial"/>
                  </a:rPr>
                  <a:t>П05</a:t>
                </a:r>
                <a:endParaRPr lang="nn-NO" sz="1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1" name="TextBox 160"/>
              <p:cNvSpPr txBox="1"/>
              <p:nvPr/>
            </p:nvSpPr>
            <p:spPr>
              <a:xfrm>
                <a:off x="4572000" y="5467799"/>
                <a:ext cx="1596656" cy="276999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r>
                  <a:rPr lang="uk-UA" sz="1200" b="1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Технічний вуглець</a:t>
                </a:r>
                <a:endParaRPr lang="en-GB" sz="12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162" name="Straight Connector 311"/>
              <p:cNvCxnSpPr/>
              <p:nvPr/>
            </p:nvCxnSpPr>
            <p:spPr>
              <a:xfrm flipH="1">
                <a:off x="2194323" y="6229018"/>
                <a:ext cx="5895579" cy="0"/>
              </a:xfrm>
              <a:prstGeom prst="line">
                <a:avLst/>
              </a:prstGeom>
              <a:ln w="76200">
                <a:solidFill>
                  <a:srgbClr val="C21A9E"/>
                </a:solidFill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3" name="Oval 342"/>
              <p:cNvSpPr>
                <a:spLocks/>
              </p:cNvSpPr>
              <p:nvPr/>
            </p:nvSpPr>
            <p:spPr bwMode="auto">
              <a:xfrm>
                <a:off x="4183433" y="5960483"/>
                <a:ext cx="432450" cy="350880"/>
              </a:xfrm>
              <a:prstGeom prst="ellipse">
                <a:avLst/>
              </a:prstGeom>
              <a:solidFill>
                <a:srgbClr val="FF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0" rIns="0" bIns="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1200" b="1" dirty="0" smtClean="0">
                    <a:solidFill>
                      <a:prstClr val="white"/>
                    </a:solidFill>
                    <a:cs typeface="Arial"/>
                  </a:rPr>
                  <a:t>П06</a:t>
                </a:r>
                <a:endParaRPr lang="nn-NO" sz="1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4" name="TextBox 163"/>
              <p:cNvSpPr txBox="1"/>
              <p:nvPr/>
            </p:nvSpPr>
            <p:spPr>
              <a:xfrm>
                <a:off x="4745501" y="5892983"/>
                <a:ext cx="593368" cy="276999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r>
                  <a:rPr lang="uk-UA" sz="1200" b="1" dirty="0" smtClean="0">
                    <a:solidFill>
                      <a:srgbClr val="C21A9E"/>
                    </a:solidFill>
                  </a:rPr>
                  <a:t>Торф</a:t>
                </a:r>
                <a:endParaRPr lang="en-GB" sz="1200" b="1" dirty="0">
                  <a:solidFill>
                    <a:srgbClr val="C21A9E"/>
                  </a:solidFill>
                </a:endParaRPr>
              </a:p>
            </p:txBody>
          </p:sp>
          <p:cxnSp>
            <p:nvCxnSpPr>
              <p:cNvPr id="165" name="Straight Connector 311"/>
              <p:cNvCxnSpPr/>
              <p:nvPr/>
            </p:nvCxnSpPr>
            <p:spPr>
              <a:xfrm flipH="1">
                <a:off x="8019696" y="4307086"/>
                <a:ext cx="22518" cy="1927846"/>
              </a:xfrm>
              <a:prstGeom prst="line">
                <a:avLst/>
              </a:prstGeom>
              <a:ln w="76200">
                <a:solidFill>
                  <a:srgbClr val="C21A9E"/>
                </a:solidFill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311"/>
              <p:cNvCxnSpPr/>
              <p:nvPr/>
            </p:nvCxnSpPr>
            <p:spPr>
              <a:xfrm>
                <a:off x="7668344" y="4430229"/>
                <a:ext cx="0" cy="1380457"/>
              </a:xfrm>
              <a:prstGeom prst="line">
                <a:avLst/>
              </a:prstGeom>
              <a:ln w="76200">
                <a:solidFill>
                  <a:schemeClr val="accent1">
                    <a:lumMod val="75000"/>
                  </a:schemeClr>
                </a:solidFill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311"/>
              <p:cNvCxnSpPr/>
              <p:nvPr/>
            </p:nvCxnSpPr>
            <p:spPr>
              <a:xfrm>
                <a:off x="7308299" y="4530929"/>
                <a:ext cx="0" cy="860303"/>
              </a:xfrm>
              <a:prstGeom prst="line">
                <a:avLst/>
              </a:prstGeom>
              <a:ln w="76200">
                <a:solidFill>
                  <a:srgbClr val="D61A06"/>
                </a:solidFill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9" name="Oval 315"/>
              <p:cNvSpPr>
                <a:spLocks/>
              </p:cNvSpPr>
              <p:nvPr/>
            </p:nvSpPr>
            <p:spPr bwMode="auto">
              <a:xfrm>
                <a:off x="2774577" y="5193231"/>
                <a:ext cx="570176" cy="1118131"/>
              </a:xfrm>
              <a:prstGeom prst="ellipse">
                <a:avLst/>
              </a:prstGeom>
              <a:solidFill>
                <a:srgbClr val="B6E1E4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ЗВТ</a:t>
                </a:r>
                <a: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/>
                </a:r>
                <a:b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</a:b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04</a:t>
                </a:r>
                <a:endParaRPr lang="nn-NO" sz="800" dirty="0">
                  <a:ln w="9525">
                    <a:solidFill>
                      <a:prstClr val="black"/>
                    </a:solidFill>
                  </a:ln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Трапеция 171"/>
              <p:cNvSpPr/>
              <p:nvPr/>
            </p:nvSpPr>
            <p:spPr>
              <a:xfrm>
                <a:off x="8627225" y="582741"/>
                <a:ext cx="328605" cy="1014107"/>
              </a:xfrm>
              <a:prstGeom prst="trapezoid">
                <a:avLst/>
              </a:prstGeom>
              <a:solidFill>
                <a:srgbClr val="FFC00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4" name="Oval 213"/>
              <p:cNvSpPr>
                <a:spLocks/>
              </p:cNvSpPr>
              <p:nvPr/>
            </p:nvSpPr>
            <p:spPr bwMode="auto">
              <a:xfrm>
                <a:off x="8604448" y="674676"/>
                <a:ext cx="396000" cy="396000"/>
              </a:xfrm>
              <a:prstGeom prst="ellipse">
                <a:avLst/>
              </a:prstGeom>
              <a:solidFill>
                <a:srgbClr val="CCFFCC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900" b="1" dirty="0" smtClean="0">
                    <a:solidFill>
                      <a:prstClr val="black"/>
                    </a:solidFill>
                  </a:rPr>
                  <a:t>ТВ01</a:t>
                </a:r>
                <a:endParaRPr lang="nn-NO" sz="9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Стрелка углом вверх 49"/>
              <p:cNvSpPr/>
              <p:nvPr/>
            </p:nvSpPr>
            <p:spPr>
              <a:xfrm>
                <a:off x="8406448" y="3879433"/>
                <a:ext cx="396000" cy="305417"/>
              </a:xfrm>
              <a:prstGeom prst="bentUpArrow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6" name="Стрелка углом вверх 175"/>
              <p:cNvSpPr/>
              <p:nvPr/>
            </p:nvSpPr>
            <p:spPr>
              <a:xfrm>
                <a:off x="8570750" y="1556792"/>
                <a:ext cx="339526" cy="1129087"/>
              </a:xfrm>
              <a:prstGeom prst="bentUpArrow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8" name="AutoShape 45"/>
              <p:cNvSpPr>
                <a:spLocks/>
              </p:cNvSpPr>
              <p:nvPr/>
            </p:nvSpPr>
            <p:spPr bwMode="auto">
              <a:xfrm rot="21280293">
                <a:off x="7370369" y="3071134"/>
                <a:ext cx="1096388" cy="432176"/>
              </a:xfrm>
              <a:prstGeom prst="cloudCallout">
                <a:avLst>
                  <a:gd name="adj1" fmla="val 83168"/>
                  <a:gd name="adj2" fmla="val -74646"/>
                </a:avLst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900"/>
                  </a:lnSpc>
                  <a:defRPr sz="1000"/>
                </a:pPr>
                <a:endParaRPr lang="nn-NO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/>
                </a:endParaRPr>
              </a:p>
              <a:p>
                <a:pPr algn="ctr">
                  <a:lnSpc>
                    <a:spcPts val="900"/>
                  </a:lnSpc>
                  <a:defRPr sz="1000"/>
                </a:pPr>
                <a:r>
                  <a:rPr lang="nn-NO" sz="12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/>
                  </a:rPr>
                  <a:t>CO</a:t>
                </a:r>
                <a:r>
                  <a:rPr lang="nn-NO" sz="1200" b="1" baseline="-250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/>
                  </a:rPr>
                  <a:t>2</a:t>
                </a:r>
                <a:endParaRPr lang="nn-NO" sz="1200" b="1" baseline="-250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/>
                </a:endParaRPr>
              </a:p>
              <a:p>
                <a:pPr algn="ctr">
                  <a:defRPr sz="1000"/>
                </a:pPr>
                <a:endParaRPr lang="nn-NO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Oval 213"/>
              <p:cNvSpPr>
                <a:spLocks/>
              </p:cNvSpPr>
              <p:nvPr/>
            </p:nvSpPr>
            <p:spPr bwMode="auto">
              <a:xfrm>
                <a:off x="8593527" y="2910219"/>
                <a:ext cx="396000" cy="396000"/>
              </a:xfrm>
              <a:prstGeom prst="ellipse">
                <a:avLst/>
              </a:prstGeom>
              <a:solidFill>
                <a:srgbClr val="CCFFCC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900" b="1" dirty="0" smtClean="0">
                    <a:solidFill>
                      <a:prstClr val="black"/>
                    </a:solidFill>
                  </a:rPr>
                  <a:t>ТВ02</a:t>
                </a:r>
                <a:endParaRPr lang="nn-NO" sz="9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Стрелка углом вверх 177"/>
              <p:cNvSpPr/>
              <p:nvPr/>
            </p:nvSpPr>
            <p:spPr>
              <a:xfrm>
                <a:off x="8372750" y="1556792"/>
                <a:ext cx="396000" cy="282351"/>
              </a:xfrm>
              <a:prstGeom prst="bentUpArrow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5142112" y="1030414"/>
                <a:ext cx="1287798" cy="495227"/>
              </a:xfrm>
              <a:prstGeom prst="rect">
                <a:avLst/>
              </a:prstGeom>
              <a:solidFill>
                <a:srgbClr val="B4572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1400" b="1" dirty="0" smtClean="0"/>
                  <a:t>Вугільний млин</a:t>
                </a:r>
                <a:endParaRPr lang="ru-RU" sz="1400" b="1" dirty="0"/>
              </a:p>
            </p:txBody>
          </p:sp>
          <p:cxnSp>
            <p:nvCxnSpPr>
              <p:cNvPr id="94" name="Straight Connector 282"/>
              <p:cNvCxnSpPr/>
              <p:nvPr/>
            </p:nvCxnSpPr>
            <p:spPr>
              <a:xfrm flipH="1" flipV="1">
                <a:off x="4658770" y="1218018"/>
                <a:ext cx="4207" cy="860014"/>
              </a:xfrm>
              <a:prstGeom prst="line">
                <a:avLst/>
              </a:prstGeom>
              <a:ln w="50800">
                <a:solidFill>
                  <a:schemeClr val="accent4">
                    <a:lumMod val="75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282"/>
              <p:cNvCxnSpPr/>
              <p:nvPr/>
            </p:nvCxnSpPr>
            <p:spPr>
              <a:xfrm>
                <a:off x="4638818" y="1233006"/>
                <a:ext cx="503294" cy="14345"/>
              </a:xfrm>
              <a:prstGeom prst="line">
                <a:avLst/>
              </a:prstGeom>
              <a:ln w="50800">
                <a:solidFill>
                  <a:schemeClr val="accent4">
                    <a:lumMod val="75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282"/>
              <p:cNvCxnSpPr/>
              <p:nvPr/>
            </p:nvCxnSpPr>
            <p:spPr>
              <a:xfrm>
                <a:off x="5367725" y="1525642"/>
                <a:ext cx="0" cy="1033278"/>
              </a:xfrm>
              <a:prstGeom prst="line">
                <a:avLst/>
              </a:prstGeom>
              <a:ln w="50800">
                <a:solidFill>
                  <a:schemeClr val="accent4">
                    <a:lumMod val="75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282"/>
              <p:cNvCxnSpPr/>
              <p:nvPr/>
            </p:nvCxnSpPr>
            <p:spPr>
              <a:xfrm flipV="1">
                <a:off x="5395803" y="2492896"/>
                <a:ext cx="1057801" cy="1"/>
              </a:xfrm>
              <a:prstGeom prst="line">
                <a:avLst/>
              </a:prstGeom>
              <a:ln w="50800">
                <a:solidFill>
                  <a:schemeClr val="accent4">
                    <a:lumMod val="75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282"/>
              <p:cNvCxnSpPr/>
              <p:nvPr/>
            </p:nvCxnSpPr>
            <p:spPr>
              <a:xfrm flipV="1">
                <a:off x="5213786" y="801595"/>
                <a:ext cx="14235" cy="338975"/>
              </a:xfrm>
              <a:prstGeom prst="line">
                <a:avLst/>
              </a:prstGeom>
              <a:ln w="50800">
                <a:solidFill>
                  <a:schemeClr val="accent4">
                    <a:lumMod val="75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282"/>
              <p:cNvCxnSpPr/>
              <p:nvPr/>
            </p:nvCxnSpPr>
            <p:spPr>
              <a:xfrm flipH="1">
                <a:off x="4734555" y="801595"/>
                <a:ext cx="550928" cy="0"/>
              </a:xfrm>
              <a:prstGeom prst="line">
                <a:avLst/>
              </a:prstGeom>
              <a:ln w="50800">
                <a:solidFill>
                  <a:schemeClr val="accent4">
                    <a:lumMod val="75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82"/>
              <p:cNvCxnSpPr/>
              <p:nvPr/>
            </p:nvCxnSpPr>
            <p:spPr>
              <a:xfrm>
                <a:off x="4734555" y="678892"/>
                <a:ext cx="1011066" cy="14902"/>
              </a:xfrm>
              <a:prstGeom prst="line">
                <a:avLst/>
              </a:prstGeom>
              <a:ln w="50800">
                <a:solidFill>
                  <a:srgbClr val="FFC000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82"/>
              <p:cNvCxnSpPr/>
              <p:nvPr/>
            </p:nvCxnSpPr>
            <p:spPr>
              <a:xfrm>
                <a:off x="5734888" y="705469"/>
                <a:ext cx="3668" cy="314208"/>
              </a:xfrm>
              <a:prstGeom prst="line">
                <a:avLst/>
              </a:prstGeom>
              <a:ln w="50800">
                <a:solidFill>
                  <a:srgbClr val="FFC000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TextBox 125"/>
              <p:cNvSpPr txBox="1"/>
              <p:nvPr/>
            </p:nvSpPr>
            <p:spPr>
              <a:xfrm>
                <a:off x="5863378" y="686343"/>
                <a:ext cx="590226" cy="25391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r>
                  <a:rPr lang="uk-UA" sz="1050" b="1" dirty="0" smtClean="0">
                    <a:solidFill>
                      <a:srgbClr val="FFC000"/>
                    </a:solidFill>
                  </a:rPr>
                  <a:t>Тепло</a:t>
                </a:r>
                <a:endParaRPr lang="en-GB" sz="1050" b="1" dirty="0">
                  <a:solidFill>
                    <a:srgbClr val="FFC000"/>
                  </a:solidFill>
                </a:endParaRPr>
              </a:p>
            </p:txBody>
          </p:sp>
          <p:sp>
            <p:nvSpPr>
              <p:cNvPr id="127" name="Oval 128"/>
              <p:cNvSpPr>
                <a:spLocks/>
              </p:cNvSpPr>
              <p:nvPr/>
            </p:nvSpPr>
            <p:spPr bwMode="auto">
              <a:xfrm>
                <a:off x="4440817" y="1472520"/>
                <a:ext cx="419215" cy="396000"/>
              </a:xfrm>
              <a:prstGeom prst="ellipse">
                <a:avLst/>
              </a:prstGeom>
              <a:solidFill>
                <a:srgbClr val="B6E1E4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0" tIns="0" rIns="0" bIns="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ЗВТ</a:t>
                </a:r>
                <a: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/>
                </a:r>
                <a:b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</a:b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0</a:t>
                </a:r>
                <a: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2</a:t>
                </a:r>
                <a:endParaRPr lang="nn-NO" sz="800" dirty="0">
                  <a:ln w="9525">
                    <a:solidFill>
                      <a:prstClr val="black"/>
                    </a:solidFill>
                  </a:ln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Isosceles Triangle 134"/>
              <p:cNvSpPr>
                <a:spLocks noChangeArrowheads="1"/>
              </p:cNvSpPr>
              <p:nvPr/>
            </p:nvSpPr>
            <p:spPr bwMode="auto">
              <a:xfrm flipV="1">
                <a:off x="5220072" y="4221088"/>
                <a:ext cx="468000" cy="3600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lIns="0" tIns="0" rIns="0" bIns="0" anchor="t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endParaRPr lang="uk-UA" sz="700" b="1" dirty="0" smtClean="0">
                  <a:solidFill>
                    <a:srgbClr val="313132">
                      <a:lumMod val="50000"/>
                    </a:srgbClr>
                  </a:solidFill>
                </a:endParaRPr>
              </a:p>
              <a:p>
                <a:pPr algn="ctr">
                  <a:defRPr sz="1000"/>
                </a:pPr>
                <a:r>
                  <a:rPr lang="uk-UA" sz="700" b="1" dirty="0" smtClean="0">
                    <a:solidFill>
                      <a:srgbClr val="313132">
                        <a:lumMod val="50000"/>
                      </a:srgbClr>
                    </a:solidFill>
                  </a:rPr>
                  <a:t>ТВП</a:t>
                </a:r>
                <a:endParaRPr lang="nn-NO" sz="700" b="1" dirty="0">
                  <a:solidFill>
                    <a:srgbClr val="313132">
                      <a:lumMod val="50000"/>
                    </a:srgbClr>
                  </a:solidFill>
                </a:endParaRPr>
              </a:p>
            </p:txBody>
          </p:sp>
          <p:sp>
            <p:nvSpPr>
              <p:cNvPr id="2" name="Скругленный прямоугольник 1"/>
              <p:cNvSpPr/>
              <p:nvPr/>
            </p:nvSpPr>
            <p:spPr>
              <a:xfrm>
                <a:off x="2987824" y="4293096"/>
                <a:ext cx="1349215" cy="704089"/>
              </a:xfrm>
              <a:prstGeom prst="round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1600" b="1" i="1" dirty="0">
                    <a:solidFill>
                      <a:schemeClr val="tx1"/>
                    </a:solidFill>
                  </a:rPr>
                  <a:t>Склад </a:t>
                </a:r>
                <a:r>
                  <a:rPr lang="uk-UA" sz="1600" b="1" i="1" dirty="0" smtClean="0">
                    <a:solidFill>
                      <a:schemeClr val="tx1"/>
                    </a:solidFill>
                  </a:rPr>
                  <a:t>клінкеру</a:t>
                </a:r>
                <a:endParaRPr lang="ru-RU" dirty="0"/>
              </a:p>
            </p:txBody>
          </p:sp>
          <p:sp>
            <p:nvSpPr>
              <p:cNvPr id="133" name="Oval 342"/>
              <p:cNvSpPr>
                <a:spLocks/>
              </p:cNvSpPr>
              <p:nvPr/>
            </p:nvSpPr>
            <p:spPr bwMode="auto">
              <a:xfrm>
                <a:off x="2999653" y="2730219"/>
                <a:ext cx="449548" cy="360000"/>
              </a:xfrm>
              <a:prstGeom prst="ellipse">
                <a:avLst/>
              </a:prstGeom>
              <a:solidFill>
                <a:srgbClr val="FF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0" rIns="0" bIns="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1200" b="1" dirty="0" smtClean="0">
                    <a:solidFill>
                      <a:prstClr val="white"/>
                    </a:solidFill>
                    <a:cs typeface="Arial"/>
                  </a:rPr>
                  <a:t>П07</a:t>
                </a:r>
                <a:endParaRPr lang="nn-NO" sz="1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6" name="Стрелка вверх 135"/>
              <p:cNvSpPr/>
              <p:nvPr/>
            </p:nvSpPr>
            <p:spPr>
              <a:xfrm rot="16200000">
                <a:off x="1208750" y="3047834"/>
                <a:ext cx="299861" cy="1350225"/>
              </a:xfrm>
              <a:prstGeom prst="upArrow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8" name="TextBox 137"/>
              <p:cNvSpPr txBox="1"/>
              <p:nvPr/>
            </p:nvSpPr>
            <p:spPr>
              <a:xfrm>
                <a:off x="1187624" y="3356992"/>
                <a:ext cx="702436" cy="2616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r>
                  <a:rPr lang="uk-UA" sz="1100" b="1" dirty="0" smtClean="0">
                    <a:solidFill>
                      <a:prstClr val="black"/>
                    </a:solidFill>
                  </a:rPr>
                  <a:t>Цемент</a:t>
                </a:r>
                <a:endParaRPr lang="en-GB" sz="11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Прямоугольник 138"/>
              <p:cNvSpPr/>
              <p:nvPr/>
            </p:nvSpPr>
            <p:spPr>
              <a:xfrm>
                <a:off x="1871656" y="110409"/>
                <a:ext cx="7164840" cy="6335774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40" name="Прямоугольник 139"/>
              <p:cNvSpPr/>
              <p:nvPr/>
            </p:nvSpPr>
            <p:spPr>
              <a:xfrm rot="5400000">
                <a:off x="2744458" y="-554571"/>
                <a:ext cx="224776" cy="17313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uk-UA" sz="1400" dirty="0" smtClean="0">
                    <a:solidFill>
                      <a:schemeClr val="tx1"/>
                    </a:solidFill>
                  </a:rPr>
                  <a:t>Межі </a:t>
                </a:r>
                <a:r>
                  <a:rPr lang="ru-RU" sz="1400" dirty="0" smtClean="0">
                    <a:solidFill>
                      <a:schemeClr val="tx1"/>
                    </a:solidFill>
                  </a:rPr>
                  <a:t>установки</a:t>
                </a:r>
                <a:endParaRPr lang="ru-RU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Oval 315"/>
              <p:cNvSpPr>
                <a:spLocks/>
              </p:cNvSpPr>
              <p:nvPr/>
            </p:nvSpPr>
            <p:spPr bwMode="auto">
              <a:xfrm>
                <a:off x="6438875" y="1556792"/>
                <a:ext cx="437381" cy="401645"/>
              </a:xfrm>
              <a:prstGeom prst="ellipse">
                <a:avLst/>
              </a:prstGeom>
              <a:solidFill>
                <a:srgbClr val="B6E1E4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ЗВТ</a:t>
                </a:r>
                <a: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/>
                </a:r>
                <a:b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</a:b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07</a:t>
                </a:r>
                <a:endParaRPr lang="nn-NO" sz="800" dirty="0">
                  <a:ln w="9525">
                    <a:solidFill>
                      <a:prstClr val="black"/>
                    </a:solidFill>
                  </a:ln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Oval 315"/>
              <p:cNvSpPr>
                <a:spLocks/>
              </p:cNvSpPr>
              <p:nvPr/>
            </p:nvSpPr>
            <p:spPr bwMode="auto">
              <a:xfrm>
                <a:off x="6785225" y="2402864"/>
                <a:ext cx="451071" cy="432740"/>
              </a:xfrm>
              <a:prstGeom prst="ellipse">
                <a:avLst/>
              </a:prstGeom>
              <a:solidFill>
                <a:srgbClr val="B6E1E4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ЗВТ</a:t>
                </a:r>
                <a: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/>
                </a:r>
                <a:b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</a:b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08</a:t>
                </a:r>
                <a:endParaRPr lang="nn-NO" sz="800" dirty="0">
                  <a:ln w="9525">
                    <a:solidFill>
                      <a:prstClr val="black"/>
                    </a:solidFill>
                  </a:ln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Oval 315"/>
              <p:cNvSpPr>
                <a:spLocks/>
              </p:cNvSpPr>
              <p:nvPr/>
            </p:nvSpPr>
            <p:spPr bwMode="auto">
              <a:xfrm>
                <a:off x="6703430" y="3899326"/>
                <a:ext cx="388850" cy="396000"/>
              </a:xfrm>
              <a:prstGeom prst="ellipse">
                <a:avLst/>
              </a:prstGeom>
              <a:solidFill>
                <a:srgbClr val="B6E1E4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ЗВТ</a:t>
                </a:r>
                <a: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/>
                </a:r>
                <a:b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</a:b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09</a:t>
                </a:r>
                <a:endParaRPr lang="nn-NO" sz="800" dirty="0">
                  <a:ln w="9525">
                    <a:solidFill>
                      <a:prstClr val="black"/>
                    </a:solidFill>
                  </a:ln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Oval 315"/>
              <p:cNvSpPr>
                <a:spLocks/>
              </p:cNvSpPr>
              <p:nvPr/>
            </p:nvSpPr>
            <p:spPr bwMode="auto">
              <a:xfrm>
                <a:off x="2987823" y="4149080"/>
                <a:ext cx="432049" cy="396000"/>
              </a:xfrm>
              <a:prstGeom prst="ellipse">
                <a:avLst/>
              </a:prstGeom>
              <a:solidFill>
                <a:srgbClr val="B6E1E4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ЗВТ</a:t>
                </a:r>
                <a: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/>
                </a:r>
                <a:b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</a:b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06</a:t>
                </a:r>
                <a:endParaRPr lang="nn-NO" sz="800" dirty="0">
                  <a:ln w="9525">
                    <a:solidFill>
                      <a:prstClr val="black"/>
                    </a:solidFill>
                  </a:ln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Rectangle 147"/>
              <p:cNvSpPr>
                <a:spLocks/>
              </p:cNvSpPr>
              <p:nvPr/>
            </p:nvSpPr>
            <p:spPr bwMode="auto">
              <a:xfrm>
                <a:off x="2051720" y="3429000"/>
                <a:ext cx="1368152" cy="648072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square" lIns="91440" tIns="45720" rIns="9144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000"/>
                  </a:lnSpc>
                  <a:defRPr sz="1000"/>
                </a:pPr>
                <a:r>
                  <a:rPr lang="uk-UA" sz="1050" b="1" i="1" dirty="0" smtClean="0">
                    <a:solidFill>
                      <a:schemeClr val="bg1"/>
                    </a:solidFill>
                  </a:rPr>
                  <a:t>Цементні млини (6 шт.)</a:t>
                </a:r>
                <a:endParaRPr lang="uk-UA" sz="1050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0" name="Rectangle 149"/>
              <p:cNvSpPr>
                <a:spLocks/>
              </p:cNvSpPr>
              <p:nvPr/>
            </p:nvSpPr>
            <p:spPr bwMode="auto">
              <a:xfrm>
                <a:off x="4427984" y="3573016"/>
                <a:ext cx="1223997" cy="559507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square" lIns="91440" tIns="45720" rIns="9144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000"/>
                  </a:lnSpc>
                  <a:defRPr sz="1000"/>
                </a:pPr>
                <a:r>
                  <a:rPr lang="uk-UA" sz="1000" b="1" dirty="0" err="1" smtClean="0">
                    <a:solidFill>
                      <a:schemeClr val="bg1"/>
                    </a:solidFill>
                  </a:rPr>
                  <a:t>Лабора-</a:t>
                </a:r>
                <a:r>
                  <a:rPr lang="uk-UA" sz="1000" b="1" dirty="0" smtClean="0">
                    <a:solidFill>
                      <a:schemeClr val="bg1"/>
                    </a:solidFill>
                  </a:rPr>
                  <a:t/>
                </a:r>
                <a:br>
                  <a:rPr lang="uk-UA" sz="1000" b="1" dirty="0" smtClean="0">
                    <a:solidFill>
                      <a:schemeClr val="bg1"/>
                    </a:solidFill>
                  </a:rPr>
                </a:br>
                <a:r>
                  <a:rPr lang="uk-UA" sz="1000" b="1" dirty="0" err="1" smtClean="0">
                    <a:solidFill>
                      <a:schemeClr val="bg1"/>
                    </a:solidFill>
                  </a:rPr>
                  <a:t>торія</a:t>
                </a:r>
                <a:endParaRPr lang="nn-NO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1" name="Oval 315"/>
              <p:cNvSpPr>
                <a:spLocks/>
              </p:cNvSpPr>
              <p:nvPr/>
            </p:nvSpPr>
            <p:spPr bwMode="auto">
              <a:xfrm>
                <a:off x="5148063" y="3645024"/>
                <a:ext cx="432049" cy="396000"/>
              </a:xfrm>
              <a:prstGeom prst="ellipse">
                <a:avLst/>
              </a:prstGeom>
              <a:solidFill>
                <a:srgbClr val="B6E1E4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ЗВТ</a:t>
                </a:r>
                <a: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/>
                </a:r>
                <a:b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</a:b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0</a:t>
                </a:r>
                <a: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5</a:t>
                </a:r>
                <a:endParaRPr lang="nn-NO" sz="800" dirty="0">
                  <a:ln w="9525">
                    <a:solidFill>
                      <a:prstClr val="black"/>
                    </a:solidFill>
                  </a:ln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153" name="Straight Connector 311"/>
              <p:cNvCxnSpPr/>
              <p:nvPr/>
            </p:nvCxnSpPr>
            <p:spPr>
              <a:xfrm rot="16200000" flipV="1">
                <a:off x="3275856" y="3717032"/>
                <a:ext cx="720080" cy="432048"/>
              </a:xfrm>
              <a:prstGeom prst="bentConnector3">
                <a:avLst>
                  <a:gd name="adj1" fmla="val 97251"/>
                </a:avLst>
              </a:prstGeom>
              <a:ln w="76200">
                <a:solidFill>
                  <a:schemeClr val="accent5">
                    <a:lumMod val="60000"/>
                    <a:lumOff val="40000"/>
                  </a:schemeClr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2" name="Oval 315"/>
              <p:cNvSpPr>
                <a:spLocks/>
              </p:cNvSpPr>
              <p:nvPr/>
            </p:nvSpPr>
            <p:spPr bwMode="auto">
              <a:xfrm>
                <a:off x="3635896" y="3717032"/>
                <a:ext cx="432048" cy="432048"/>
              </a:xfrm>
              <a:prstGeom prst="ellipse">
                <a:avLst/>
              </a:prstGeom>
              <a:solidFill>
                <a:srgbClr val="B6E1E4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ЗВТ 10-1</a:t>
                </a:r>
                <a: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5</a:t>
                </a:r>
                <a:endParaRPr lang="nn-NO" sz="800" dirty="0">
                  <a:ln w="9525">
                    <a:solidFill>
                      <a:prstClr val="black"/>
                    </a:solidFill>
                  </a:ln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168" name="Straight Connector 311"/>
              <p:cNvCxnSpPr>
                <a:stCxn id="2" idx="1"/>
              </p:cNvCxnSpPr>
              <p:nvPr/>
            </p:nvCxnSpPr>
            <p:spPr>
              <a:xfrm rot="10800000">
                <a:off x="1187624" y="4293097"/>
                <a:ext cx="1800200" cy="352045"/>
              </a:xfrm>
              <a:prstGeom prst="bentConnector3">
                <a:avLst>
                  <a:gd name="adj1" fmla="val 50000"/>
                </a:avLst>
              </a:prstGeom>
              <a:ln w="76200">
                <a:solidFill>
                  <a:schemeClr val="accent5">
                    <a:lumMod val="60000"/>
                    <a:lumOff val="40000"/>
                  </a:schemeClr>
                </a:solidFill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1" name="Oval 315"/>
              <p:cNvSpPr>
                <a:spLocks/>
              </p:cNvSpPr>
              <p:nvPr/>
            </p:nvSpPr>
            <p:spPr bwMode="auto">
              <a:xfrm>
                <a:off x="2195735" y="4430229"/>
                <a:ext cx="432050" cy="447546"/>
              </a:xfrm>
              <a:prstGeom prst="ellipse">
                <a:avLst/>
              </a:prstGeom>
              <a:solidFill>
                <a:srgbClr val="B6E1E4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0" tIns="45720" rIns="0" bIns="45720" anchor="ctr" anchorCtr="0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1000"/>
                </a:pP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ЗВТ</a:t>
                </a:r>
                <a: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/>
                </a:r>
                <a:b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</a:br>
                <a:r>
                  <a:rPr lang="uk-UA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0</a:t>
                </a:r>
                <a:r>
                  <a:rPr lang="en-US" sz="800" dirty="0" smtClean="0">
                    <a:ln w="9525">
                      <a:solidFill>
                        <a:prstClr val="black"/>
                      </a:solidFill>
                    </a:ln>
                    <a:solidFill>
                      <a:srgbClr val="000000"/>
                    </a:solidFill>
                    <a:cs typeface="Arial"/>
                  </a:rPr>
                  <a:t>1</a:t>
                </a:r>
                <a:endParaRPr lang="nn-NO" sz="800" dirty="0">
                  <a:ln w="9525">
                    <a:solidFill>
                      <a:prstClr val="black"/>
                    </a:solidFill>
                  </a:ln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TextBox 173"/>
              <p:cNvSpPr txBox="1"/>
              <p:nvPr/>
            </p:nvSpPr>
            <p:spPr>
              <a:xfrm>
                <a:off x="1115616" y="3861048"/>
                <a:ext cx="782587" cy="430887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r>
                  <a:rPr lang="uk-UA" sz="1100" b="1" dirty="0" smtClean="0">
                    <a:solidFill>
                      <a:prstClr val="black"/>
                    </a:solidFill>
                  </a:rPr>
                  <a:t>Імпорт </a:t>
                </a:r>
                <a:br>
                  <a:rPr lang="uk-UA" sz="1100" b="1" dirty="0" smtClean="0">
                    <a:solidFill>
                      <a:prstClr val="black"/>
                    </a:solidFill>
                  </a:rPr>
                </a:br>
                <a:r>
                  <a:rPr lang="uk-UA" sz="1100" b="1" dirty="0" smtClean="0">
                    <a:solidFill>
                      <a:prstClr val="black"/>
                    </a:solidFill>
                  </a:rPr>
                  <a:t>клінкеру</a:t>
                </a:r>
                <a:endParaRPr lang="en-GB" sz="11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3" name="Isosceles Triangle 134"/>
            <p:cNvSpPr>
              <a:spLocks noChangeArrowheads="1"/>
            </p:cNvSpPr>
            <p:nvPr/>
          </p:nvSpPr>
          <p:spPr bwMode="auto">
            <a:xfrm flipV="1">
              <a:off x="4716016" y="2564904"/>
              <a:ext cx="468000" cy="3600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wrap="none" lIns="0" tIns="0" rIns="0" bIns="0" anchor="t" anchorCtr="0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1000"/>
              </a:pPr>
              <a:endParaRPr lang="uk-UA" sz="700" b="1" dirty="0" smtClean="0">
                <a:solidFill>
                  <a:srgbClr val="313132">
                    <a:lumMod val="50000"/>
                  </a:srgbClr>
                </a:solidFill>
              </a:endParaRPr>
            </a:p>
            <a:p>
              <a:pPr algn="ctr">
                <a:defRPr sz="1000"/>
              </a:pPr>
              <a:r>
                <a:rPr lang="uk-UA" sz="700" b="1" dirty="0" smtClean="0">
                  <a:solidFill>
                    <a:srgbClr val="313132">
                      <a:lumMod val="50000"/>
                    </a:srgbClr>
                  </a:solidFill>
                </a:rPr>
                <a:t>ТВП</a:t>
              </a:r>
              <a:endParaRPr lang="nn-NO" sz="700" b="1" dirty="0">
                <a:solidFill>
                  <a:srgbClr val="313132">
                    <a:lumMod val="50000"/>
                  </a:srgbClr>
                </a:solidFill>
              </a:endParaRPr>
            </a:p>
          </p:txBody>
        </p:sp>
      </p:grp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95" y="3986320"/>
            <a:ext cx="988594" cy="550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073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0004ED-68F2-4D60-88A7-7A8361212F0A}" type="slidenum">
              <a:rPr lang="en-US" altLang="ru-RU" smtClean="0"/>
              <a:pPr>
                <a:defRPr/>
              </a:pPr>
              <a:t>2</a:t>
            </a:fld>
            <a:endParaRPr lang="en-US" alt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81000" y="2133600"/>
            <a:ext cx="1981200" cy="1066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uk-UA" b="1" dirty="0" smtClean="0"/>
              <a:t>Сировина</a:t>
            </a:r>
          </a:p>
          <a:p>
            <a:pPr algn="ctr"/>
            <a:endParaRPr lang="uk-UA" b="1" dirty="0" smtClean="0"/>
          </a:p>
          <a:p>
            <a:pPr algn="ctr"/>
            <a:r>
              <a:rPr lang="uk-UA" sz="1400" i="1" dirty="0" smtClean="0"/>
              <a:t>видобуток, дроблення</a:t>
            </a:r>
            <a:endParaRPr kumimoji="0" lang="uk-UA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3401786" y="2095500"/>
            <a:ext cx="1981200" cy="11049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uk-UA" b="1" dirty="0" smtClean="0"/>
              <a:t>Паливо</a:t>
            </a:r>
          </a:p>
          <a:p>
            <a:pPr algn="ctr"/>
            <a:endParaRPr lang="uk-UA" b="1" dirty="0" smtClean="0"/>
          </a:p>
          <a:p>
            <a:pPr algn="ctr"/>
            <a:r>
              <a:rPr lang="uk-UA" sz="1200" i="1" dirty="0" smtClean="0"/>
              <a:t>Дроблення</a:t>
            </a:r>
            <a:r>
              <a:rPr lang="uk-UA" sz="1200" i="1" dirty="0"/>
              <a:t>, </a:t>
            </a:r>
            <a:r>
              <a:rPr lang="uk-UA" sz="1200" i="1" dirty="0" smtClean="0"/>
              <a:t>розмелювання, сушка</a:t>
            </a:r>
            <a:endParaRPr lang="uk-UA" sz="1200" i="1" dirty="0"/>
          </a:p>
          <a:p>
            <a:pPr algn="ctr"/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403860" y="4244340"/>
            <a:ext cx="1981200" cy="1623060"/>
          </a:xfrm>
          <a:prstGeom prst="rect">
            <a:avLst/>
          </a:prstGeom>
          <a:solidFill>
            <a:srgbClr val="E3BBD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uk-UA" b="1" dirty="0" smtClean="0"/>
              <a:t>Підготовка сировини</a:t>
            </a:r>
          </a:p>
          <a:p>
            <a:pPr algn="ctr"/>
            <a:endParaRPr lang="uk-UA" b="1" dirty="0" smtClean="0"/>
          </a:p>
          <a:p>
            <a:pPr algn="ctr"/>
            <a:r>
              <a:rPr lang="uk-UA" sz="1200" i="1" dirty="0" smtClean="0"/>
              <a:t>дроблення</a:t>
            </a:r>
            <a:r>
              <a:rPr lang="uk-UA" sz="1200" i="1" dirty="0"/>
              <a:t>, перемелювання, </a:t>
            </a:r>
            <a:r>
              <a:rPr lang="uk-UA" sz="1200" i="1" dirty="0" smtClean="0"/>
              <a:t>гомогенізація або </a:t>
            </a:r>
            <a:r>
              <a:rPr lang="uk-UA" sz="1200" i="1" dirty="0" err="1" smtClean="0"/>
              <a:t>пірообробка</a:t>
            </a:r>
            <a:r>
              <a:rPr lang="uk-UA" sz="1200" i="1" dirty="0" smtClean="0"/>
              <a:t> </a:t>
            </a:r>
            <a:endParaRPr kumimoji="0" lang="uk-UA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401786" y="4244340"/>
            <a:ext cx="1981200" cy="1623060"/>
          </a:xfrm>
          <a:prstGeom prst="rect">
            <a:avLst/>
          </a:prstGeom>
          <a:solidFill>
            <a:srgbClr val="E3BBD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uk-UA" b="1" dirty="0" smtClean="0"/>
              <a:t>Клінкер</a:t>
            </a:r>
            <a:br>
              <a:rPr lang="uk-UA" b="1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1200" i="1" dirty="0"/>
              <a:t>попередній підігрів</a:t>
            </a:r>
            <a:r>
              <a:rPr lang="uk-UA" sz="1200" i="1" dirty="0" smtClean="0"/>
              <a:t>, кальцинація, спікання, охолодження </a:t>
            </a:r>
            <a:endParaRPr kumimoji="0" lang="uk-UA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6553200" y="2110740"/>
            <a:ext cx="1981200" cy="1089660"/>
          </a:xfrm>
          <a:prstGeom prst="rect">
            <a:avLst/>
          </a:prstGeom>
          <a:solidFill>
            <a:srgbClr val="F7A7E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uk-UA" b="1" dirty="0" smtClean="0"/>
              <a:t>Добавки</a:t>
            </a:r>
          </a:p>
          <a:p>
            <a:pPr algn="ctr"/>
            <a:r>
              <a:rPr lang="uk-UA" sz="1600" b="1" dirty="0" smtClean="0"/>
              <a:t>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1400" i="1" dirty="0" smtClean="0"/>
              <a:t>дроблення</a:t>
            </a:r>
            <a:r>
              <a:rPr lang="uk-UA" sz="1400" i="1" dirty="0"/>
              <a:t>, </a:t>
            </a:r>
            <a:r>
              <a:rPr lang="uk-UA" sz="1400" i="1" dirty="0" smtClean="0"/>
              <a:t>сушка</a:t>
            </a:r>
            <a:endParaRPr lang="uk-UA" sz="1400" i="1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576060" y="4191000"/>
            <a:ext cx="1981200" cy="1676400"/>
          </a:xfrm>
          <a:prstGeom prst="rect">
            <a:avLst/>
          </a:prstGeom>
          <a:solidFill>
            <a:srgbClr val="A6F8BB"/>
          </a:solidFill>
          <a:ln w="25400" cap="flat" cmpd="sng" algn="ctr">
            <a:solidFill>
              <a:srgbClr val="F7A7E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uk-UA" b="1" dirty="0" smtClean="0"/>
              <a:t>Цемент</a:t>
            </a:r>
          </a:p>
          <a:p>
            <a:pPr algn="ctr"/>
            <a:endParaRPr lang="uk-UA" b="1" dirty="0" smtClean="0"/>
          </a:p>
          <a:p>
            <a:pPr algn="ctr"/>
            <a:r>
              <a:rPr lang="uk-UA" sz="1400" i="1" dirty="0" smtClean="0"/>
              <a:t>перемелювання</a:t>
            </a:r>
            <a:r>
              <a:rPr lang="uk-UA" sz="1400" i="1" dirty="0"/>
              <a:t>, змішування</a:t>
            </a:r>
          </a:p>
          <a:p>
            <a:pPr algn="ctr"/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" name="Стрелка вниз 2"/>
          <p:cNvSpPr/>
          <p:nvPr/>
        </p:nvSpPr>
        <p:spPr bwMode="auto">
          <a:xfrm>
            <a:off x="1066800" y="3276600"/>
            <a:ext cx="533400" cy="9144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Стрелка вниз 11"/>
          <p:cNvSpPr/>
          <p:nvPr/>
        </p:nvSpPr>
        <p:spPr bwMode="auto">
          <a:xfrm>
            <a:off x="4076700" y="3253740"/>
            <a:ext cx="533400" cy="9144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Стрелка вправо 4"/>
          <p:cNvSpPr/>
          <p:nvPr/>
        </p:nvSpPr>
        <p:spPr bwMode="auto">
          <a:xfrm>
            <a:off x="2430780" y="4884420"/>
            <a:ext cx="971006" cy="381000"/>
          </a:xfrm>
          <a:prstGeom prst="rightArrow">
            <a:avLst/>
          </a:prstGeom>
          <a:solidFill>
            <a:srgbClr val="ECDCE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Стрелка вправо 12"/>
          <p:cNvSpPr/>
          <p:nvPr/>
        </p:nvSpPr>
        <p:spPr bwMode="auto">
          <a:xfrm>
            <a:off x="5508104" y="4838700"/>
            <a:ext cx="1045096" cy="381000"/>
          </a:xfrm>
          <a:prstGeom prst="rightArrow">
            <a:avLst/>
          </a:prstGeom>
          <a:solidFill>
            <a:srgbClr val="ECDCE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Стрелка вниз 13"/>
          <p:cNvSpPr/>
          <p:nvPr/>
        </p:nvSpPr>
        <p:spPr bwMode="auto">
          <a:xfrm>
            <a:off x="7277100" y="3253740"/>
            <a:ext cx="533400" cy="914400"/>
          </a:xfrm>
          <a:prstGeom prst="downArrow">
            <a:avLst/>
          </a:prstGeom>
          <a:solidFill>
            <a:srgbClr val="DDC1D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342900" y="6096000"/>
            <a:ext cx="7772400" cy="685800"/>
          </a:xfrm>
        </p:spPr>
        <p:txBody>
          <a:bodyPr/>
          <a:lstStyle/>
          <a:p>
            <a:pPr marL="0" indent="0">
              <a:buNone/>
            </a:pPr>
            <a:r>
              <a:rPr lang="uk-UA" sz="1200" i="1" dirty="0" smtClean="0"/>
              <a:t>Джерела:</a:t>
            </a:r>
          </a:p>
          <a:p>
            <a:pPr marL="0" indent="0">
              <a:buNone/>
            </a:pPr>
            <a:r>
              <a:rPr lang="en-BZ" sz="1200" i="1" dirty="0" smtClean="0"/>
              <a:t>http</a:t>
            </a:r>
            <a:r>
              <a:rPr lang="en-BZ" sz="1200" i="1" dirty="0"/>
              <a:t>://</a:t>
            </a:r>
            <a:r>
              <a:rPr lang="en-BZ" sz="1200" i="1" dirty="0" smtClean="0"/>
              <a:t>www.wbcsdcement.org/index.php/en/about-cement/cement-production</a:t>
            </a:r>
          </a:p>
          <a:p>
            <a:pPr marL="0" indent="0">
              <a:buNone/>
            </a:pPr>
            <a:r>
              <a:rPr lang="en-BZ" sz="1200" i="1" dirty="0"/>
              <a:t>http://www.cement-co2-protocol.org/en/</a:t>
            </a:r>
            <a:endParaRPr lang="ru-RU" sz="1200" i="1" dirty="0"/>
          </a:p>
        </p:txBody>
      </p:sp>
    </p:spTree>
    <p:extLst>
      <p:ext uri="{BB962C8B-B14F-4D97-AF65-F5344CB8AC3E}">
        <p14:creationId xmlns:p14="http://schemas.microsoft.com/office/powerpoint/2010/main" val="138578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L-PPT">
  <a:themeElements>
    <a:clrScheme name="Egendefinert 1">
      <a:dk1>
        <a:sysClr val="windowText" lastClr="000000"/>
      </a:dk1>
      <a:lt1>
        <a:sysClr val="window" lastClr="FFFFFF"/>
      </a:lt1>
      <a:dk2>
        <a:srgbClr val="313132"/>
      </a:dk2>
      <a:lt2>
        <a:srgbClr val="DEDBD8"/>
      </a:lt2>
      <a:accent1>
        <a:srgbClr val="2EAA62"/>
      </a:accent1>
      <a:accent2>
        <a:srgbClr val="0E4B48"/>
      </a:accent2>
      <a:accent3>
        <a:srgbClr val="85CEDB"/>
      </a:accent3>
      <a:accent4>
        <a:srgbClr val="D79170"/>
      </a:accent4>
      <a:accent5>
        <a:srgbClr val="2EAA62"/>
      </a:accent5>
      <a:accent6>
        <a:srgbClr val="727275"/>
      </a:accent6>
      <a:hlink>
        <a:srgbClr val="167B77"/>
      </a:hlink>
      <a:folHlink>
        <a:srgbClr val="85CEDB"/>
      </a:folHlink>
    </a:clrScheme>
    <a:fontScheme name="Office klassis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1661</TotalTime>
  <Words>126</Words>
  <Application>Microsoft Office PowerPoint</Application>
  <PresentationFormat>Экран (4:3)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CL-PPT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Hesam Darani</dc:creator>
  <cp:lastModifiedBy>Владимир</cp:lastModifiedBy>
  <cp:revision>92</cp:revision>
  <dcterms:created xsi:type="dcterms:W3CDTF">2017-09-25T11:38:40Z</dcterms:created>
  <dcterms:modified xsi:type="dcterms:W3CDTF">2020-03-02T11:18:52Z</dcterms:modified>
</cp:coreProperties>
</file>